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Default Extension="doc" ContentType="application/msword"/>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diagrams/quickStyle1.xml" ContentType="application/vnd.openxmlformats-officedocument.drawingml.diagramStyle+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Default Extension="vml" ContentType="application/vnd.openxmlformats-officedocument.vmlDrawing"/>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8" r:id="rId1"/>
  </p:sldMasterIdLst>
  <p:notesMasterIdLst>
    <p:notesMasterId r:id="rId69"/>
  </p:notesMasterIdLst>
  <p:handoutMasterIdLst>
    <p:handoutMasterId r:id="rId70"/>
  </p:handoutMasterIdLst>
  <p:sldIdLst>
    <p:sldId id="256" r:id="rId2"/>
    <p:sldId id="259" r:id="rId3"/>
    <p:sldId id="260" r:id="rId4"/>
    <p:sldId id="261" r:id="rId5"/>
    <p:sldId id="336" r:id="rId6"/>
    <p:sldId id="338" r:id="rId7"/>
    <p:sldId id="266" r:id="rId8"/>
    <p:sldId id="325" r:id="rId9"/>
    <p:sldId id="267" r:id="rId10"/>
    <p:sldId id="268" r:id="rId11"/>
    <p:sldId id="271" r:id="rId12"/>
    <p:sldId id="348" r:id="rId13"/>
    <p:sldId id="349" r:id="rId14"/>
    <p:sldId id="350" r:id="rId15"/>
    <p:sldId id="272" r:id="rId16"/>
    <p:sldId id="273" r:id="rId17"/>
    <p:sldId id="274" r:id="rId18"/>
    <p:sldId id="275" r:id="rId19"/>
    <p:sldId id="276" r:id="rId20"/>
    <p:sldId id="277" r:id="rId21"/>
    <p:sldId id="278" r:id="rId22"/>
    <p:sldId id="279" r:id="rId23"/>
    <p:sldId id="327" r:id="rId24"/>
    <p:sldId id="281" r:id="rId25"/>
    <p:sldId id="282" r:id="rId26"/>
    <p:sldId id="283" r:id="rId27"/>
    <p:sldId id="339" r:id="rId28"/>
    <p:sldId id="285" r:id="rId29"/>
    <p:sldId id="286" r:id="rId30"/>
    <p:sldId id="287" r:id="rId31"/>
    <p:sldId id="340" r:id="rId32"/>
    <p:sldId id="289" r:id="rId33"/>
    <p:sldId id="290" r:id="rId34"/>
    <p:sldId id="341" r:id="rId35"/>
    <p:sldId id="342" r:id="rId36"/>
    <p:sldId id="292" r:id="rId37"/>
    <p:sldId id="293" r:id="rId38"/>
    <p:sldId id="294" r:id="rId39"/>
    <p:sldId id="328" r:id="rId40"/>
    <p:sldId id="295" r:id="rId41"/>
    <p:sldId id="296" r:id="rId42"/>
    <p:sldId id="297" r:id="rId43"/>
    <p:sldId id="298" r:id="rId44"/>
    <p:sldId id="344" r:id="rId45"/>
    <p:sldId id="329" r:id="rId46"/>
    <p:sldId id="302" r:id="rId47"/>
    <p:sldId id="303" r:id="rId48"/>
    <p:sldId id="304" r:id="rId49"/>
    <p:sldId id="330" r:id="rId50"/>
    <p:sldId id="347" r:id="rId51"/>
    <p:sldId id="305" r:id="rId52"/>
    <p:sldId id="306" r:id="rId53"/>
    <p:sldId id="307" r:id="rId54"/>
    <p:sldId id="331" r:id="rId55"/>
    <p:sldId id="309" r:id="rId56"/>
    <p:sldId id="311" r:id="rId57"/>
    <p:sldId id="312" r:id="rId58"/>
    <p:sldId id="313" r:id="rId59"/>
    <p:sldId id="314" r:id="rId60"/>
    <p:sldId id="315" r:id="rId61"/>
    <p:sldId id="316" r:id="rId62"/>
    <p:sldId id="346" r:id="rId63"/>
    <p:sldId id="317" r:id="rId64"/>
    <p:sldId id="345" r:id="rId65"/>
    <p:sldId id="320" r:id="rId66"/>
    <p:sldId id="334" r:id="rId67"/>
    <p:sldId id="332" r:id="rId68"/>
  </p:sldIdLst>
  <p:sldSz cx="9144000" cy="6858000" type="screen4x3"/>
  <p:notesSz cx="6888163" cy="10020300"/>
  <p:defaultTextStyle>
    <a:defPPr>
      <a:defRPr lang="es-ES"/>
    </a:defPPr>
    <a:lvl1pPr algn="l" rtl="0" fontAlgn="base">
      <a:spcBef>
        <a:spcPct val="0"/>
      </a:spcBef>
      <a:spcAft>
        <a:spcPct val="0"/>
      </a:spcAft>
      <a:defRPr sz="2400" kern="1200">
        <a:solidFill>
          <a:schemeClr val="tx1"/>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5512"/>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67535" autoAdjust="0"/>
  </p:normalViewPr>
  <p:slideViewPr>
    <p:cSldViewPr>
      <p:cViewPr>
        <p:scale>
          <a:sx n="50" d="100"/>
          <a:sy n="50" d="100"/>
        </p:scale>
        <p:origin x="-1380" y="-78"/>
      </p:cViewPr>
      <p:guideLst>
        <p:guide orient="horz" pos="2160"/>
        <p:guide pos="2880"/>
      </p:guideLst>
    </p:cSldViewPr>
  </p:slideViewPr>
  <p:outlineViewPr>
    <p:cViewPr>
      <p:scale>
        <a:sx n="33" d="100"/>
        <a:sy n="33" d="100"/>
      </p:scale>
      <p:origin x="0" y="0"/>
    </p:cViewPr>
  </p:outlineViewPr>
  <p:notesTextViewPr>
    <p:cViewPr>
      <p:scale>
        <a:sx n="100" d="100"/>
        <a:sy n="100" d="100"/>
      </p:scale>
      <p:origin x="12" y="30"/>
    </p:cViewPr>
  </p:notesTextViewPr>
  <p:sorterViewPr>
    <p:cViewPr>
      <p:scale>
        <a:sx n="66" d="100"/>
        <a:sy n="66" d="100"/>
      </p:scale>
      <p:origin x="0" y="579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C0525E-481F-4C19-B551-B1979155FDA0}"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es-ES"/>
        </a:p>
      </dgm:t>
    </dgm:pt>
    <dgm:pt modelId="{9A6569F7-2D71-4719-A902-BA37679E2440}">
      <dgm:prSet phldrT="[Texto]"/>
      <dgm:spPr/>
      <dgm:t>
        <a:bodyPr/>
        <a:lstStyle/>
        <a:p>
          <a:r>
            <a:rPr lang="es-ES" dirty="0" smtClean="0">
              <a:cs typeface="Times New Roman" charset="0"/>
              <a:sym typeface="Symbol" pitchFamily="18" charset="2"/>
            </a:rPr>
            <a:t> </a:t>
          </a:r>
          <a:r>
            <a:rPr lang="es-ES" dirty="0" smtClean="0">
              <a:cs typeface="Times New Roman" charset="0"/>
            </a:rPr>
            <a:t>percepción de las consecuencias adversas</a:t>
          </a:r>
          <a:endParaRPr lang="es-ES" dirty="0"/>
        </a:p>
      </dgm:t>
    </dgm:pt>
    <dgm:pt modelId="{1C3051B6-2B1B-40AD-9876-DCC7A29D5C39}" type="parTrans" cxnId="{5FE40551-416E-4C6C-A850-F8B54208B4D7}">
      <dgm:prSet/>
      <dgm:spPr/>
      <dgm:t>
        <a:bodyPr/>
        <a:lstStyle/>
        <a:p>
          <a:endParaRPr lang="es-ES"/>
        </a:p>
      </dgm:t>
    </dgm:pt>
    <dgm:pt modelId="{1FAC2113-510B-457E-A107-750C92D3CF22}" type="sibTrans" cxnId="{5FE40551-416E-4C6C-A850-F8B54208B4D7}">
      <dgm:prSet/>
      <dgm:spPr/>
      <dgm:t>
        <a:bodyPr/>
        <a:lstStyle/>
        <a:p>
          <a:endParaRPr lang="es-ES"/>
        </a:p>
      </dgm:t>
    </dgm:pt>
    <dgm:pt modelId="{CE508D55-837E-4D28-9B36-D8D7589BD7DF}">
      <dgm:prSet phldrT="[Texto]"/>
      <dgm:spPr/>
      <dgm:t>
        <a:bodyPr/>
        <a:lstStyle/>
        <a:p>
          <a:r>
            <a:rPr lang="es-ES" dirty="0" smtClean="0">
              <a:cs typeface="Times New Roman" charset="0"/>
            </a:rPr>
            <a:t>aumento de conductas arriesgadas</a:t>
          </a:r>
          <a:endParaRPr lang="es-ES" dirty="0"/>
        </a:p>
      </dgm:t>
    </dgm:pt>
    <dgm:pt modelId="{F7FFDC06-66EF-4B50-9840-D6654612D2B3}" type="parTrans" cxnId="{431433AD-6DFC-426B-8E8B-A3C19761F381}">
      <dgm:prSet/>
      <dgm:spPr/>
      <dgm:t>
        <a:bodyPr/>
        <a:lstStyle/>
        <a:p>
          <a:endParaRPr lang="es-ES"/>
        </a:p>
      </dgm:t>
    </dgm:pt>
    <dgm:pt modelId="{BE537267-1DE3-492A-8BA6-5ED4726C7F73}" type="sibTrans" cxnId="{431433AD-6DFC-426B-8E8B-A3C19761F381}">
      <dgm:prSet/>
      <dgm:spPr/>
      <dgm:t>
        <a:bodyPr/>
        <a:lstStyle/>
        <a:p>
          <a:endParaRPr lang="es-ES"/>
        </a:p>
      </dgm:t>
    </dgm:pt>
    <dgm:pt modelId="{74254281-C068-4A00-8EC8-DDADEF0FB3CA}">
      <dgm:prSet/>
      <dgm:spPr/>
      <dgm:t>
        <a:bodyPr/>
        <a:lstStyle/>
        <a:p>
          <a:r>
            <a:rPr lang="es-ES" dirty="0" smtClean="0">
              <a:cs typeface="Times New Roman" charset="0"/>
              <a:sym typeface="Wingdings" charset="2"/>
            </a:rPr>
            <a:t> s</a:t>
          </a:r>
          <a:r>
            <a:rPr lang="es-ES" dirty="0" smtClean="0">
              <a:cs typeface="Times New Roman" charset="0"/>
            </a:rPr>
            <a:t>ensación de invulnerabilidad</a:t>
          </a:r>
        </a:p>
      </dgm:t>
    </dgm:pt>
    <dgm:pt modelId="{462E0F70-613B-4EB4-A99C-F3EEC6ABBB01}" type="sibTrans" cxnId="{8B8056C5-D141-4B03-B219-E6CB4A746D11}">
      <dgm:prSet/>
      <dgm:spPr/>
      <dgm:t>
        <a:bodyPr/>
        <a:lstStyle/>
        <a:p>
          <a:endParaRPr lang="es-ES"/>
        </a:p>
      </dgm:t>
    </dgm:pt>
    <dgm:pt modelId="{E9954C86-BF25-4BAC-BEE7-0A6563730E4B}" type="parTrans" cxnId="{8B8056C5-D141-4B03-B219-E6CB4A746D11}">
      <dgm:prSet/>
      <dgm:spPr/>
      <dgm:t>
        <a:bodyPr/>
        <a:lstStyle/>
        <a:p>
          <a:endParaRPr lang="es-ES"/>
        </a:p>
      </dgm:t>
    </dgm:pt>
    <dgm:pt modelId="{22D7AEEB-5410-41E4-A99C-8A521E91C972}" type="pres">
      <dgm:prSet presAssocID="{A1C0525E-481F-4C19-B551-B1979155FDA0}" presName="Name0" presStyleCnt="0">
        <dgm:presLayoutVars>
          <dgm:dir/>
          <dgm:animLvl val="lvl"/>
          <dgm:resizeHandles val="exact"/>
        </dgm:presLayoutVars>
      </dgm:prSet>
      <dgm:spPr/>
      <dgm:t>
        <a:bodyPr/>
        <a:lstStyle/>
        <a:p>
          <a:endParaRPr lang="es-ES"/>
        </a:p>
      </dgm:t>
    </dgm:pt>
    <dgm:pt modelId="{5AA1AB0B-C737-47BB-9C66-54E14D8A0CC0}" type="pres">
      <dgm:prSet presAssocID="{CE508D55-837E-4D28-9B36-D8D7589BD7DF}" presName="boxAndChildren" presStyleCnt="0"/>
      <dgm:spPr/>
    </dgm:pt>
    <dgm:pt modelId="{A8D92729-4BCC-4364-89CA-D311A2E0C17E}" type="pres">
      <dgm:prSet presAssocID="{CE508D55-837E-4D28-9B36-D8D7589BD7DF}" presName="parentTextBox" presStyleLbl="node1" presStyleIdx="0" presStyleCnt="3" custScaleY="17357" custLinFactNeighborX="-11309" custLinFactNeighborY="16346"/>
      <dgm:spPr/>
      <dgm:t>
        <a:bodyPr/>
        <a:lstStyle/>
        <a:p>
          <a:endParaRPr lang="es-ES"/>
        </a:p>
      </dgm:t>
    </dgm:pt>
    <dgm:pt modelId="{781FF218-2AEA-4F69-BF4C-89B09DF1DE4A}" type="pres">
      <dgm:prSet presAssocID="{1FAC2113-510B-457E-A107-750C92D3CF22}" presName="sp" presStyleCnt="0"/>
      <dgm:spPr/>
    </dgm:pt>
    <dgm:pt modelId="{6394FAC4-B211-4285-AAE8-5E187AE2335E}" type="pres">
      <dgm:prSet presAssocID="{9A6569F7-2D71-4719-A902-BA37679E2440}" presName="arrowAndChildren" presStyleCnt="0"/>
      <dgm:spPr/>
    </dgm:pt>
    <dgm:pt modelId="{02993314-9433-4E56-91F1-49F54C5E464E}" type="pres">
      <dgm:prSet presAssocID="{9A6569F7-2D71-4719-A902-BA37679E2440}" presName="parentTextArrow" presStyleLbl="node1" presStyleIdx="1" presStyleCnt="3" custScaleY="20954" custLinFactNeighborX="256" custLinFactNeighborY="8445"/>
      <dgm:spPr/>
      <dgm:t>
        <a:bodyPr/>
        <a:lstStyle/>
        <a:p>
          <a:endParaRPr lang="es-ES"/>
        </a:p>
      </dgm:t>
    </dgm:pt>
    <dgm:pt modelId="{A69B9AF8-FC1B-4664-BB88-3824267FE8C6}" type="pres">
      <dgm:prSet presAssocID="{462E0F70-613B-4EB4-A99C-F3EEC6ABBB01}" presName="sp" presStyleCnt="0"/>
      <dgm:spPr/>
    </dgm:pt>
    <dgm:pt modelId="{994BBD1A-D403-44A6-8502-D7453AB2797E}" type="pres">
      <dgm:prSet presAssocID="{74254281-C068-4A00-8EC8-DDADEF0FB3CA}" presName="arrowAndChildren" presStyleCnt="0"/>
      <dgm:spPr/>
    </dgm:pt>
    <dgm:pt modelId="{FEB48FE0-CB8B-4ECD-AC8A-928A5EF00388}" type="pres">
      <dgm:prSet presAssocID="{74254281-C068-4A00-8EC8-DDADEF0FB3CA}" presName="parentTextArrow" presStyleLbl="node1" presStyleIdx="2" presStyleCnt="3" custScaleY="13899" custLinFactNeighborX="-1525" custLinFactNeighborY="7241"/>
      <dgm:spPr/>
      <dgm:t>
        <a:bodyPr/>
        <a:lstStyle/>
        <a:p>
          <a:endParaRPr lang="es-ES"/>
        </a:p>
      </dgm:t>
    </dgm:pt>
  </dgm:ptLst>
  <dgm:cxnLst>
    <dgm:cxn modelId="{44AE01B8-1EC9-4436-B09F-CC1615EAFD9F}" type="presOf" srcId="{CE508D55-837E-4D28-9B36-D8D7589BD7DF}" destId="{A8D92729-4BCC-4364-89CA-D311A2E0C17E}" srcOrd="0" destOrd="0" presId="urn:microsoft.com/office/officeart/2005/8/layout/process4"/>
    <dgm:cxn modelId="{8B8056C5-D141-4B03-B219-E6CB4A746D11}" srcId="{A1C0525E-481F-4C19-B551-B1979155FDA0}" destId="{74254281-C068-4A00-8EC8-DDADEF0FB3CA}" srcOrd="0" destOrd="0" parTransId="{E9954C86-BF25-4BAC-BEE7-0A6563730E4B}" sibTransId="{462E0F70-613B-4EB4-A99C-F3EEC6ABBB01}"/>
    <dgm:cxn modelId="{431433AD-6DFC-426B-8E8B-A3C19761F381}" srcId="{A1C0525E-481F-4C19-B551-B1979155FDA0}" destId="{CE508D55-837E-4D28-9B36-D8D7589BD7DF}" srcOrd="2" destOrd="0" parTransId="{F7FFDC06-66EF-4B50-9840-D6654612D2B3}" sibTransId="{BE537267-1DE3-492A-8BA6-5ED4726C7F73}"/>
    <dgm:cxn modelId="{7FF8C332-1D22-47E0-88CA-F6066B200F05}" type="presOf" srcId="{A1C0525E-481F-4C19-B551-B1979155FDA0}" destId="{22D7AEEB-5410-41E4-A99C-8A521E91C972}" srcOrd="0" destOrd="0" presId="urn:microsoft.com/office/officeart/2005/8/layout/process4"/>
    <dgm:cxn modelId="{9F622FC7-BA7E-4923-B055-C47F8991F021}" type="presOf" srcId="{9A6569F7-2D71-4719-A902-BA37679E2440}" destId="{02993314-9433-4E56-91F1-49F54C5E464E}" srcOrd="0" destOrd="0" presId="urn:microsoft.com/office/officeart/2005/8/layout/process4"/>
    <dgm:cxn modelId="{5FE40551-416E-4C6C-A850-F8B54208B4D7}" srcId="{A1C0525E-481F-4C19-B551-B1979155FDA0}" destId="{9A6569F7-2D71-4719-A902-BA37679E2440}" srcOrd="1" destOrd="0" parTransId="{1C3051B6-2B1B-40AD-9876-DCC7A29D5C39}" sibTransId="{1FAC2113-510B-457E-A107-750C92D3CF22}"/>
    <dgm:cxn modelId="{04A10034-3F62-4AFC-8101-11B14545BAA9}" type="presOf" srcId="{74254281-C068-4A00-8EC8-DDADEF0FB3CA}" destId="{FEB48FE0-CB8B-4ECD-AC8A-928A5EF00388}" srcOrd="0" destOrd="0" presId="urn:microsoft.com/office/officeart/2005/8/layout/process4"/>
    <dgm:cxn modelId="{FCB2146C-D926-409A-90B8-E0F682623FF9}" type="presParOf" srcId="{22D7AEEB-5410-41E4-A99C-8A521E91C972}" destId="{5AA1AB0B-C737-47BB-9C66-54E14D8A0CC0}" srcOrd="0" destOrd="0" presId="urn:microsoft.com/office/officeart/2005/8/layout/process4"/>
    <dgm:cxn modelId="{70A977AC-6149-4C18-B9FC-069C4A4AA716}" type="presParOf" srcId="{5AA1AB0B-C737-47BB-9C66-54E14D8A0CC0}" destId="{A8D92729-4BCC-4364-89CA-D311A2E0C17E}" srcOrd="0" destOrd="0" presId="urn:microsoft.com/office/officeart/2005/8/layout/process4"/>
    <dgm:cxn modelId="{B5EA6675-9F94-48CB-8079-A366CAB204F1}" type="presParOf" srcId="{22D7AEEB-5410-41E4-A99C-8A521E91C972}" destId="{781FF218-2AEA-4F69-BF4C-89B09DF1DE4A}" srcOrd="1" destOrd="0" presId="urn:microsoft.com/office/officeart/2005/8/layout/process4"/>
    <dgm:cxn modelId="{FF59FB11-333C-497B-B07D-4B5554149C29}" type="presParOf" srcId="{22D7AEEB-5410-41E4-A99C-8A521E91C972}" destId="{6394FAC4-B211-4285-AAE8-5E187AE2335E}" srcOrd="2" destOrd="0" presId="urn:microsoft.com/office/officeart/2005/8/layout/process4"/>
    <dgm:cxn modelId="{E3348C78-7A51-4AFA-859D-F8B96B32A49A}" type="presParOf" srcId="{6394FAC4-B211-4285-AAE8-5E187AE2335E}" destId="{02993314-9433-4E56-91F1-49F54C5E464E}" srcOrd="0" destOrd="0" presId="urn:microsoft.com/office/officeart/2005/8/layout/process4"/>
    <dgm:cxn modelId="{6B381D02-28A6-49C9-943B-D3316511A959}" type="presParOf" srcId="{22D7AEEB-5410-41E4-A99C-8A521E91C972}" destId="{A69B9AF8-FC1B-4664-BB88-3824267FE8C6}" srcOrd="3" destOrd="0" presId="urn:microsoft.com/office/officeart/2005/8/layout/process4"/>
    <dgm:cxn modelId="{901FD610-53D9-4C68-8786-2B08B08AAEC4}" type="presParOf" srcId="{22D7AEEB-5410-41E4-A99C-8A521E91C972}" destId="{994BBD1A-D403-44A6-8502-D7453AB2797E}" srcOrd="4" destOrd="0" presId="urn:microsoft.com/office/officeart/2005/8/layout/process4"/>
    <dgm:cxn modelId="{6594052C-F9F5-4583-8972-57CFF8BD8380}" type="presParOf" srcId="{994BBD1A-D403-44A6-8502-D7453AB2797E}" destId="{FEB48FE0-CB8B-4ECD-AC8A-928A5EF00388}"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8D92729-4BCC-4364-89CA-D311A2E0C17E}">
      <dsp:nvSpPr>
        <dsp:cNvPr id="0" name=""/>
        <dsp:cNvSpPr/>
      </dsp:nvSpPr>
      <dsp:spPr>
        <a:xfrm>
          <a:off x="0" y="3740391"/>
          <a:ext cx="4042792" cy="78557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s-ES" sz="1800" kern="1200" dirty="0" smtClean="0">
              <a:cs typeface="Times New Roman" charset="0"/>
            </a:rPr>
            <a:t>aumento de conductas arriesgadas</a:t>
          </a:r>
          <a:endParaRPr lang="es-ES" sz="1800" kern="1200" dirty="0"/>
        </a:p>
      </dsp:txBody>
      <dsp:txXfrm>
        <a:off x="0" y="3740391"/>
        <a:ext cx="4042792" cy="785571"/>
      </dsp:txXfrm>
    </dsp:sp>
    <dsp:sp modelId="{02993314-9433-4E56-91F1-49F54C5E464E}">
      <dsp:nvSpPr>
        <dsp:cNvPr id="0" name=""/>
        <dsp:cNvSpPr/>
      </dsp:nvSpPr>
      <dsp:spPr>
        <a:xfrm rot="10800000">
          <a:off x="0" y="2212499"/>
          <a:ext cx="4042792" cy="1458593"/>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s-ES" sz="1800" kern="1200" dirty="0" smtClean="0">
              <a:cs typeface="Times New Roman" charset="0"/>
              <a:sym typeface="Symbol" pitchFamily="18" charset="2"/>
            </a:rPr>
            <a:t> </a:t>
          </a:r>
          <a:r>
            <a:rPr lang="es-ES" sz="1800" kern="1200" dirty="0" smtClean="0">
              <a:cs typeface="Times New Roman" charset="0"/>
            </a:rPr>
            <a:t>percepción de las consecuencias adversas</a:t>
          </a:r>
          <a:endParaRPr lang="es-ES" sz="1800" kern="1200" dirty="0"/>
        </a:p>
      </dsp:txBody>
      <dsp:txXfrm rot="10800000">
        <a:off x="0" y="2212499"/>
        <a:ext cx="4042792" cy="1458593"/>
      </dsp:txXfrm>
    </dsp:sp>
    <dsp:sp modelId="{FEB48FE0-CB8B-4ECD-AC8A-928A5EF00388}">
      <dsp:nvSpPr>
        <dsp:cNvPr id="0" name=""/>
        <dsp:cNvSpPr/>
      </dsp:nvSpPr>
      <dsp:spPr>
        <a:xfrm rot="10800000">
          <a:off x="0" y="1229079"/>
          <a:ext cx="4042792" cy="967499"/>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s-ES" sz="1800" kern="1200" dirty="0" smtClean="0">
              <a:cs typeface="Times New Roman" charset="0"/>
              <a:sym typeface="Wingdings" charset="2"/>
            </a:rPr>
            <a:t> s</a:t>
          </a:r>
          <a:r>
            <a:rPr lang="es-ES" sz="1800" kern="1200" dirty="0" smtClean="0">
              <a:cs typeface="Times New Roman" charset="0"/>
            </a:rPr>
            <a:t>ensación de invulnerabilidad</a:t>
          </a:r>
        </a:p>
      </dsp:txBody>
      <dsp:txXfrm rot="10800000">
        <a:off x="0" y="1229079"/>
        <a:ext cx="4042792" cy="967499"/>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6802" name="Rectangle 2"/>
          <p:cNvSpPr>
            <a:spLocks noGrp="1" noChangeArrowheads="1"/>
          </p:cNvSpPr>
          <p:nvPr>
            <p:ph type="hdr" sz="quarter"/>
          </p:nvPr>
        </p:nvSpPr>
        <p:spPr bwMode="auto">
          <a:xfrm>
            <a:off x="0" y="0"/>
            <a:ext cx="2984500" cy="501650"/>
          </a:xfrm>
          <a:prstGeom prst="rect">
            <a:avLst/>
          </a:prstGeom>
          <a:noFill/>
          <a:ln w="9525">
            <a:noFill/>
            <a:miter lim="800000"/>
            <a:headEnd/>
            <a:tailEnd/>
          </a:ln>
          <a:effectLst/>
        </p:spPr>
        <p:txBody>
          <a:bodyPr vert="horz" wrap="square" lIns="96616" tIns="48308" rIns="96616" bIns="48308" numCol="1" anchor="t" anchorCtr="0" compatLnSpc="1">
            <a:prstTxWarp prst="textNoShape">
              <a:avLst/>
            </a:prstTxWarp>
          </a:bodyPr>
          <a:lstStyle>
            <a:lvl1pPr defTabSz="966788">
              <a:defRPr sz="1300"/>
            </a:lvl1pPr>
          </a:lstStyle>
          <a:p>
            <a:pPr>
              <a:defRPr/>
            </a:pPr>
            <a:endParaRPr lang="es-ES"/>
          </a:p>
        </p:txBody>
      </p:sp>
      <p:sp>
        <p:nvSpPr>
          <p:cNvPr id="76803" name="Rectangle 3"/>
          <p:cNvSpPr>
            <a:spLocks noGrp="1" noChangeArrowheads="1"/>
          </p:cNvSpPr>
          <p:nvPr>
            <p:ph type="dt" sz="quarter" idx="1"/>
          </p:nvPr>
        </p:nvSpPr>
        <p:spPr bwMode="auto">
          <a:xfrm>
            <a:off x="3903663" y="0"/>
            <a:ext cx="2984500" cy="501650"/>
          </a:xfrm>
          <a:prstGeom prst="rect">
            <a:avLst/>
          </a:prstGeom>
          <a:noFill/>
          <a:ln w="9525">
            <a:noFill/>
            <a:miter lim="800000"/>
            <a:headEnd/>
            <a:tailEnd/>
          </a:ln>
          <a:effectLst/>
        </p:spPr>
        <p:txBody>
          <a:bodyPr vert="horz" wrap="square" lIns="96616" tIns="48308" rIns="96616" bIns="48308" numCol="1" anchor="t" anchorCtr="0" compatLnSpc="1">
            <a:prstTxWarp prst="textNoShape">
              <a:avLst/>
            </a:prstTxWarp>
          </a:bodyPr>
          <a:lstStyle>
            <a:lvl1pPr algn="r" defTabSz="966788">
              <a:defRPr sz="1300"/>
            </a:lvl1pPr>
          </a:lstStyle>
          <a:p>
            <a:pPr>
              <a:defRPr/>
            </a:pPr>
            <a:endParaRPr lang="es-ES"/>
          </a:p>
        </p:txBody>
      </p:sp>
      <p:sp>
        <p:nvSpPr>
          <p:cNvPr id="76804" name="Rectangle 4"/>
          <p:cNvSpPr>
            <a:spLocks noGrp="1" noChangeArrowheads="1"/>
          </p:cNvSpPr>
          <p:nvPr>
            <p:ph type="ftr" sz="quarter" idx="2"/>
          </p:nvPr>
        </p:nvSpPr>
        <p:spPr bwMode="auto">
          <a:xfrm>
            <a:off x="0" y="9518650"/>
            <a:ext cx="2984500" cy="501650"/>
          </a:xfrm>
          <a:prstGeom prst="rect">
            <a:avLst/>
          </a:prstGeom>
          <a:noFill/>
          <a:ln w="9525">
            <a:noFill/>
            <a:miter lim="800000"/>
            <a:headEnd/>
            <a:tailEnd/>
          </a:ln>
          <a:effectLst/>
        </p:spPr>
        <p:txBody>
          <a:bodyPr vert="horz" wrap="square" lIns="96616" tIns="48308" rIns="96616" bIns="48308" numCol="1" anchor="b" anchorCtr="0" compatLnSpc="1">
            <a:prstTxWarp prst="textNoShape">
              <a:avLst/>
            </a:prstTxWarp>
          </a:bodyPr>
          <a:lstStyle>
            <a:lvl1pPr defTabSz="966788">
              <a:defRPr sz="1300"/>
            </a:lvl1pPr>
          </a:lstStyle>
          <a:p>
            <a:pPr>
              <a:defRPr/>
            </a:pPr>
            <a:endParaRPr lang="es-ES"/>
          </a:p>
        </p:txBody>
      </p:sp>
      <p:sp>
        <p:nvSpPr>
          <p:cNvPr id="76805" name="Rectangle 5"/>
          <p:cNvSpPr>
            <a:spLocks noGrp="1" noChangeArrowheads="1"/>
          </p:cNvSpPr>
          <p:nvPr>
            <p:ph type="sldNum" sz="quarter" idx="3"/>
          </p:nvPr>
        </p:nvSpPr>
        <p:spPr bwMode="auto">
          <a:xfrm>
            <a:off x="3903663" y="9518650"/>
            <a:ext cx="2984500" cy="501650"/>
          </a:xfrm>
          <a:prstGeom prst="rect">
            <a:avLst/>
          </a:prstGeom>
          <a:noFill/>
          <a:ln w="9525">
            <a:noFill/>
            <a:miter lim="800000"/>
            <a:headEnd/>
            <a:tailEnd/>
          </a:ln>
          <a:effectLst/>
        </p:spPr>
        <p:txBody>
          <a:bodyPr vert="horz" wrap="square" lIns="96616" tIns="48308" rIns="96616" bIns="48308" numCol="1" anchor="b" anchorCtr="0" compatLnSpc="1">
            <a:prstTxWarp prst="textNoShape">
              <a:avLst/>
            </a:prstTxWarp>
          </a:bodyPr>
          <a:lstStyle>
            <a:lvl1pPr algn="r" defTabSz="966788">
              <a:defRPr sz="1300"/>
            </a:lvl1pPr>
          </a:lstStyle>
          <a:p>
            <a:pPr>
              <a:defRPr/>
            </a:pPr>
            <a:fld id="{36BC9FAC-93DD-46B6-AAB1-4AC1D167521F}" type="slidenum">
              <a:rPr lang="es-ES"/>
              <a:pPr>
                <a:defRPr/>
              </a:pPr>
              <a:t>‹Nº›</a:t>
            </a:fld>
            <a:endParaRPr lang="es-E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pPr>
              <a:defRPr/>
            </a:pPr>
            <a:endParaRPr lang="es-ES"/>
          </a:p>
        </p:txBody>
      </p:sp>
      <p:sp>
        <p:nvSpPr>
          <p:cNvPr id="3" name="2 Marcador de fecha"/>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pPr>
              <a:defRPr/>
            </a:pPr>
            <a:fld id="{59AF26FF-591F-408E-8438-42C4743FFED0}" type="datetimeFigureOut">
              <a:rPr lang="es-ES"/>
              <a:pPr>
                <a:defRPr/>
              </a:pPr>
              <a:t>30/09/2012</a:t>
            </a:fld>
            <a:endParaRPr lang="es-ES"/>
          </a:p>
        </p:txBody>
      </p:sp>
      <p:sp>
        <p:nvSpPr>
          <p:cNvPr id="4" name="3 Marcador de imagen de diapositiva"/>
          <p:cNvSpPr>
            <a:spLocks noGrp="1" noRot="1" noChangeAspect="1"/>
          </p:cNvSpPr>
          <p:nvPr>
            <p:ph type="sldImg" idx="2"/>
          </p:nvPr>
        </p:nvSpPr>
        <p:spPr>
          <a:xfrm>
            <a:off x="939800" y="750888"/>
            <a:ext cx="5008563" cy="3757612"/>
          </a:xfrm>
          <a:prstGeom prst="rect">
            <a:avLst/>
          </a:prstGeom>
          <a:noFill/>
          <a:ln w="12700">
            <a:solidFill>
              <a:prstClr val="black"/>
            </a:solidFill>
          </a:ln>
        </p:spPr>
        <p:txBody>
          <a:bodyPr vert="horz" lIns="91440" tIns="45720" rIns="91440" bIns="45720" rtlCol="0" anchor="ctr"/>
          <a:lstStyle/>
          <a:p>
            <a:pPr lvl="0"/>
            <a:endParaRPr lang="es-ES" noProof="0" smtClean="0"/>
          </a:p>
        </p:txBody>
      </p:sp>
      <p:sp>
        <p:nvSpPr>
          <p:cNvPr id="5" name="4 Marcador de notas"/>
          <p:cNvSpPr>
            <a:spLocks noGrp="1"/>
          </p:cNvSpPr>
          <p:nvPr>
            <p:ph type="body" sz="quarter" idx="3"/>
          </p:nvPr>
        </p:nvSpPr>
        <p:spPr>
          <a:xfrm>
            <a:off x="688975" y="4759325"/>
            <a:ext cx="5510213" cy="4510088"/>
          </a:xfrm>
          <a:prstGeom prst="rect">
            <a:avLst/>
          </a:prstGeom>
        </p:spPr>
        <p:txBody>
          <a:bodyPr vert="horz" lIns="91440" tIns="45720" rIns="91440" bIns="45720" rtlCol="0">
            <a:normAutofit/>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p>
        </p:txBody>
      </p:sp>
      <p:sp>
        <p:nvSpPr>
          <p:cNvPr id="6" name="5 Marcador de pie de página"/>
          <p:cNvSpPr>
            <a:spLocks noGrp="1"/>
          </p:cNvSpPr>
          <p:nvPr>
            <p:ph type="ftr" sz="quarter" idx="4"/>
          </p:nvPr>
        </p:nvSpPr>
        <p:spPr>
          <a:xfrm>
            <a:off x="0" y="9517063"/>
            <a:ext cx="2984500" cy="501650"/>
          </a:xfrm>
          <a:prstGeom prst="rect">
            <a:avLst/>
          </a:prstGeom>
        </p:spPr>
        <p:txBody>
          <a:bodyPr vert="horz" lIns="91440" tIns="45720" rIns="91440" bIns="45720" rtlCol="0" anchor="b"/>
          <a:lstStyle>
            <a:lvl1pPr algn="l">
              <a:defRPr sz="1200"/>
            </a:lvl1pPr>
          </a:lstStyle>
          <a:p>
            <a:pPr>
              <a:defRPr/>
            </a:pPr>
            <a:endParaRPr lang="es-ES"/>
          </a:p>
        </p:txBody>
      </p:sp>
      <p:sp>
        <p:nvSpPr>
          <p:cNvPr id="7" name="6 Marcador de número de diapositiva"/>
          <p:cNvSpPr>
            <a:spLocks noGrp="1"/>
          </p:cNvSpPr>
          <p:nvPr>
            <p:ph type="sldNum" sz="quarter" idx="5"/>
          </p:nvPr>
        </p:nvSpPr>
        <p:spPr>
          <a:xfrm>
            <a:off x="3902075" y="9517063"/>
            <a:ext cx="2984500" cy="501650"/>
          </a:xfrm>
          <a:prstGeom prst="rect">
            <a:avLst/>
          </a:prstGeom>
        </p:spPr>
        <p:txBody>
          <a:bodyPr vert="horz" lIns="91440" tIns="45720" rIns="91440" bIns="45720" rtlCol="0" anchor="b"/>
          <a:lstStyle>
            <a:lvl1pPr algn="r">
              <a:defRPr sz="1200"/>
            </a:lvl1pPr>
          </a:lstStyle>
          <a:p>
            <a:pPr>
              <a:defRPr/>
            </a:pPr>
            <a:fld id="{C7AD505F-B2F1-4B0B-9ABB-5BA510F22089}" type="slidenum">
              <a:rPr lang="es-ES"/>
              <a:pPr>
                <a:defRPr/>
              </a:pPr>
              <a:t>‹Nº›</a:t>
            </a:fld>
            <a:endParaRPr lang="es-E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www.ncbi.nlm.nih.gov/sites/entrez?Db=pubmed&amp;Cmd=Search&amp;Term=%22Khantzian%20EJ%22%5BAuthor%5D&amp;itool=EntrezSystem2.PEntrez.Pubmed.Pubmed_ResultsPanel.Pubmed_RVAbstract" TargetMode="External"/><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71683"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dirty="0" smtClean="0"/>
          </a:p>
        </p:txBody>
      </p:sp>
      <p:sp>
        <p:nvSpPr>
          <p:cNvPr id="71684"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D37DD0F-62D3-427D-90AA-1E98E71339F0}" type="slidenum">
              <a:rPr lang="es-ES" smtClean="0"/>
              <a:pPr/>
              <a:t>1</a:t>
            </a:fld>
            <a:endParaRPr lang="es-E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77827"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s-ES" smtClean="0"/>
              <a:t>Este modelo evolucionista del desajuste deja muchos aspectos del abuso de sustancias sin explicar: </a:t>
            </a:r>
          </a:p>
          <a:p>
            <a:pPr eaLnBrk="1" hangingPunct="1">
              <a:spcBef>
                <a:spcPct val="0"/>
              </a:spcBef>
            </a:pPr>
            <a:r>
              <a:rPr lang="es-ES" smtClean="0"/>
              <a:t>1) La primera experiencia con drogas es a menudo aversiva. Sobre este punto volveremos más adelante.</a:t>
            </a:r>
          </a:p>
          <a:p>
            <a:pPr eaLnBrk="1" hangingPunct="1">
              <a:spcBef>
                <a:spcPct val="0"/>
              </a:spcBef>
            </a:pPr>
            <a:r>
              <a:rPr lang="es-ES" smtClean="0"/>
              <a:t>2) Incluso en el caso de sustancias euforizantes, a lo largo del tiempo aumenta el </a:t>
            </a:r>
            <a:r>
              <a:rPr lang="es-ES" i="1" smtClean="0"/>
              <a:t>craving</a:t>
            </a:r>
            <a:r>
              <a:rPr lang="es-ES" smtClean="0"/>
              <a:t> con la escalada en su uso mientras que el placer (recompensa) permanece constante o disminuye, y se acumulan además consecuencias desadaptativas. Está claro que la persecución de placer es una explicación insuficiente (20, 22).</a:t>
            </a:r>
          </a:p>
          <a:p>
            <a:pPr eaLnBrk="1" hangingPunct="1">
              <a:spcBef>
                <a:spcPct val="0"/>
              </a:spcBef>
            </a:pPr>
            <a:r>
              <a:rPr lang="es-ES" smtClean="0"/>
              <a:t>3) Se ha demostrado que el sistema dopaminérgico mesolímbico no es sólo un sistema de recompensa. Según investigaciones recientes este sistema refuerza estímulos novedosos, recompensadores o incluso aversivos, que producen activación e influyen subsecuentemente en la motivación (10,13).</a:t>
            </a:r>
          </a:p>
          <a:p>
            <a:pPr eaLnBrk="1" hangingPunct="1">
              <a:spcBef>
                <a:spcPct val="0"/>
              </a:spcBef>
            </a:pPr>
            <a:r>
              <a:rPr lang="es-ES" smtClean="0"/>
              <a:t>Debido a esas limitaciones se han propuesto otras hipótesis evolucionistas dopaminérgicas para el consumo de sustancias.</a:t>
            </a:r>
          </a:p>
        </p:txBody>
      </p:sp>
      <p:sp>
        <p:nvSpPr>
          <p:cNvPr id="77828"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AB93328-B8F1-4515-8C0C-3213C19ABCDC}" type="slidenum">
              <a:rPr lang="es-ES" smtClean="0"/>
              <a:pPr/>
              <a:t>25</a:t>
            </a:fld>
            <a:endParaRPr lang="es-E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78851"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s-ES" smtClean="0"/>
              <a:t>El sistema dopaminérgico parece implicado no tanto en el </a:t>
            </a:r>
            <a:r>
              <a:rPr lang="es-ES" i="1" smtClean="0"/>
              <a:t>placer</a:t>
            </a:r>
            <a:r>
              <a:rPr lang="es-ES" smtClean="0"/>
              <a:t> hedónico de recibir una recompensa como en la motivación incentiva que mueve a la </a:t>
            </a:r>
            <a:r>
              <a:rPr lang="es-ES" i="1" smtClean="0"/>
              <a:t>búsqueda</a:t>
            </a:r>
            <a:r>
              <a:rPr lang="es-ES" smtClean="0"/>
              <a:t> conductual de dicha recompensa (20). Robinson y Berridge (22) propusieron que la dopamina media en la prioridad, preeminencia o </a:t>
            </a:r>
            <a:r>
              <a:rPr lang="es-ES" i="1" smtClean="0"/>
              <a:t>saliencia</a:t>
            </a:r>
            <a:r>
              <a:rPr lang="es-ES" smtClean="0"/>
              <a:t> del incentivo. A través de la acción del sistema dopaminérgico los estímulos con el atributo de </a:t>
            </a:r>
            <a:r>
              <a:rPr lang="es-ES" i="1" smtClean="0"/>
              <a:t>saliencia del incentivo</a:t>
            </a:r>
            <a:r>
              <a:rPr lang="es-ES" smtClean="0"/>
              <a:t> (SI) se convierten en atractivos y demandan atención (son “importantes”). El sistema dopaminérgico dota de saliencia (importancia) a un incentivo (estímulo) y motiva a la búsqueda del mismo (13, 22,23). Las drogas que estimulan el sistema dopaminérgico provocan así una señal de saliencia que es falsamente reconocida como adaptativa. La atribución de saliencia es crucial en la pérdida de control que se observa en las adicciones, porque la dopamina media la búsqueda compulsiva de la droga sin que dé señales de saciación. Por otra parte, en las situaciones que se relacionan con la recaída, el contexto enfatiza movimientos hacia algo que el sistema dopaminérgico ha evaluado como positivo. Las personas desean el estado que las drogas parecen proporcionar, incluso si el estado resultante en realidad no recompensa. Así, el determinante inmediato no es una consideración racional de la situación –de hecho la recaída es a menudo temida-  sino la repentina oleada en el deseo que resulta del contexto.</a:t>
            </a:r>
          </a:p>
        </p:txBody>
      </p:sp>
      <p:sp>
        <p:nvSpPr>
          <p:cNvPr id="78852"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D3D1B44-E9F3-4E24-9383-F969AD0A2EFE}" type="slidenum">
              <a:rPr lang="es-ES" smtClean="0"/>
              <a:pPr/>
              <a:t>26</a:t>
            </a:fld>
            <a:endParaRPr lang="es-E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79875"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s-ES" smtClean="0"/>
              <a:t>¿Por qué la evolución no proporcionó una regulación más precisa del sistema dopaminérgico? ¿Por qué no hay algún dispositivo de detección de saliencia desadaptativa? Las respuestas están en nuestra historia evolutiva: las sustancias psicoactivas estaban presentes en pequeñas cantidades en el ambiente ancestral; en algún punto los recursos del medio se agotaban y la conducta continuada de búsqueda no tenía sentido. En otras palabras, dada la limitación de los recursos en el ambiente ancestral había poca presión sobre el sistema mesolímbico para tener un regulador ya que la indicación excesiva de saliencia era raramente un problema.</a:t>
            </a:r>
          </a:p>
          <a:p>
            <a:pPr eaLnBrk="1" hangingPunct="1">
              <a:spcBef>
                <a:spcPct val="0"/>
              </a:spcBef>
            </a:pPr>
            <a:r>
              <a:rPr lang="es-ES" smtClean="0"/>
              <a:t>Sin embargo, en el abundante ambiente de hoy este diseño evolutivo no es adaptativo y puede ser particularmente peligroso para aquellos individuos que tienen sistemas dopaminérgicos más sensibles debido a variaciones naturales. En ellos el impacto farmacológico de la droga producirá una mayor reacción en el sistema dopaminérgico dotando a las drogas de gran saliencia. Cuando esto es combinado con un medio que no es autolimitante el efecto global puede ser muy dañino. Para entender cómo ocurre esto es importante reconocer que el ambiente actual es inmensamente diferente del ambiente de adaptación evolutiva. Hoy las drogas psicoactivas están disponibles en concentraciones mucho mayores que aquellas de nuestra historia evolutiva y son usadas en ambientes muy diferentes de aquéllos.</a:t>
            </a:r>
          </a:p>
        </p:txBody>
      </p:sp>
      <p:sp>
        <p:nvSpPr>
          <p:cNvPr id="79876"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26903A0-36FE-4B9E-9A44-E7BE1671F6D7}" type="slidenum">
              <a:rPr lang="es-ES" smtClean="0"/>
              <a:pPr/>
              <a:t>27</a:t>
            </a:fld>
            <a:endParaRPr lang="es-E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80899"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s-ES" smtClean="0"/>
              <a:t>David B. Newlin (14,24) ha desarrollado un modelo más sofisticado del sistema dopaminérgico como sistema de motivación. Según este autor los estímulos naturales capaces de activar la vía dopaminérgica córtico-mesolímbica incrementarían la propia percepción de la aptitud para la supervivencia y la reproducción. Este nuevo constructo psicológico entronca con características psicológicas básicas tales como sentimientos de poder, control y omnipotencia personal (relacionados con la capacidad de supervivencia) y con sentimientos de atractivo sexual,  atractivo físico y competencia social (relacionados con la aptitud reproductiva). </a:t>
            </a:r>
          </a:p>
        </p:txBody>
      </p:sp>
      <p:sp>
        <p:nvSpPr>
          <p:cNvPr id="80900"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27739F-B691-4938-BAF9-326B3B60B1CD}" type="slidenum">
              <a:rPr lang="es-ES" smtClean="0"/>
              <a:pPr/>
              <a:t>28</a:t>
            </a:fld>
            <a:endParaRPr lang="es-E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81923"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s-ES" smtClean="0"/>
              <a:t>La función evolutiva de esta </a:t>
            </a:r>
            <a:r>
              <a:rPr lang="es-ES" i="1" smtClean="0"/>
              <a:t>capacidad autopercibida de aptitud para la supervivencia y la reproducción (CAASR)</a:t>
            </a:r>
            <a:r>
              <a:rPr lang="es-ES" smtClean="0"/>
              <a:t> sería organizar y priorizar la conducta en un mundo complejo. En la jerarquía de las motivaciones la supervivencia y la aptitud reproductiva son inmensamente más básicas para el animal y el ser humano que la búsqueda de placer.</a:t>
            </a:r>
          </a:p>
          <a:p>
            <a:pPr eaLnBrk="1" hangingPunct="1">
              <a:spcBef>
                <a:spcPct val="0"/>
              </a:spcBef>
            </a:pPr>
            <a:r>
              <a:rPr lang="es-ES" smtClean="0"/>
              <a:t>Su sustrato cerebral sería el sistema dopaminérgico córtico-mesolímbico, pero no como un sistema de recompensa que refuerza las experiencias placenteras sino como un modelo teleológico basado en motivaciones y conductas dirigidas al objetivo de sobrevivir y reproducirse. Es activamente puesto en marcha por cualquier estímulo biológicamente relevante, sea positivo, novedoso, aversivo o amenazador (este puede ser el caso del primer contacto con una droga). Las sensaciones placenteras o de euforia provocadas por las drogas son consideradas epifenómenos incidentales.</a:t>
            </a:r>
          </a:p>
        </p:txBody>
      </p:sp>
      <p:sp>
        <p:nvSpPr>
          <p:cNvPr id="81924"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5702047-AC71-4F1D-BCC3-31933EE44294}" type="slidenum">
              <a:rPr lang="es-ES" smtClean="0"/>
              <a:pPr/>
              <a:t>29</a:t>
            </a:fld>
            <a:endParaRPr lang="es-E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82947"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s-ES" smtClean="0"/>
              <a:t>Las sensaciones placenteras o de euforia provocadas por las drogas son consideradas epifenómenos incidentales.</a:t>
            </a:r>
          </a:p>
          <a:p>
            <a:pPr eaLnBrk="1" hangingPunct="1">
              <a:spcBef>
                <a:spcPct val="0"/>
              </a:spcBef>
            </a:pPr>
            <a:r>
              <a:rPr lang="es-ES" smtClean="0"/>
              <a:t>Las drogas de abuso incrementan artificialmente sentimientos de poder personal y atractivo sexual. Por ejemplo, el bebedor intoxicado puede creer que se está comportando de un modo atractivo (es decir, se incrementa su propia percepción de su capacidad de supervivencia y aptitud reproductiva) cuando en realidad está  haciendo el ridículo. La autopercepción se eleva artificialmente mientras que la aptitud real puede estar realmente comprometida por la droga. Los estados de abstinencia de la droga se asociarán con una disminución de la capacidad autopercibida de supervivencia y aptitud reproductiva por debajo de los niveles basales.</a:t>
            </a:r>
          </a:p>
          <a:p>
            <a:pPr eaLnBrk="1" hangingPunct="1">
              <a:spcBef>
                <a:spcPct val="0"/>
              </a:spcBef>
            </a:pPr>
            <a:endParaRPr lang="es-ES" smtClean="0"/>
          </a:p>
        </p:txBody>
      </p:sp>
      <p:sp>
        <p:nvSpPr>
          <p:cNvPr id="82948"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9C17D2B-95BC-4ECA-8CF5-E02F9BFC8FF8}" type="slidenum">
              <a:rPr lang="es-ES" smtClean="0"/>
              <a:pPr/>
              <a:t>30</a:t>
            </a:fld>
            <a:endParaRPr lang="es-E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83971"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s-ES" smtClean="0"/>
          </a:p>
        </p:txBody>
      </p:sp>
      <p:sp>
        <p:nvSpPr>
          <p:cNvPr id="83972"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5615767-3FDF-448E-A0AC-87655BBECAA6}" type="slidenum">
              <a:rPr lang="es-ES" smtClean="0"/>
              <a:pPr/>
              <a:t>31</a:t>
            </a:fld>
            <a:endParaRPr lang="es-E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84995"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s-ES" smtClean="0"/>
              <a:t>El placer hedónico de recibir una recompensa puede estar relacionado con la percepción de seguridad frente a potenciales riesgos para la supervivencia y la reproducción. Este tipo de sentimientos positivos y tranquilizantes de seguridad parece mediado por los sistemas opioides del cerebro y puede ser evocado por ciertas interacciones sociales -como la presencia de un ser querido, la estimulación sexual o el juego- o por la consumación de recompensas no sociales tales como una comida sabrosa. El placer derivado de la consumación de la recompensa supone un menor nivel de activación (</a:t>
            </a:r>
            <a:r>
              <a:rPr lang="es-ES" i="1" smtClean="0"/>
              <a:t>arousal</a:t>
            </a:r>
            <a:r>
              <a:rPr lang="es-ES" smtClean="0"/>
              <a:t>) que los relacionados con la </a:t>
            </a:r>
            <a:r>
              <a:rPr lang="es-ES" i="1" smtClean="0"/>
              <a:t>búsqueda</a:t>
            </a:r>
            <a:r>
              <a:rPr lang="es-ES" smtClean="0"/>
              <a:t> de recompensa a través del sistema dopaminérgico descrito más arriba (16).</a:t>
            </a:r>
          </a:p>
          <a:p>
            <a:pPr eaLnBrk="1" hangingPunct="1"/>
            <a:endParaRPr lang="es-ES" smtClean="0"/>
          </a:p>
        </p:txBody>
      </p:sp>
      <p:sp>
        <p:nvSpPr>
          <p:cNvPr id="84996"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30B742-7600-4B86-AD3C-4A502150DFFC}" type="slidenum">
              <a:rPr lang="es-ES" smtClean="0"/>
              <a:pPr/>
              <a:t>35</a:t>
            </a:fld>
            <a:endParaRPr lang="es-E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86019"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s-ES" smtClean="0"/>
              <a:t>Diversos hallazgos experimentales apoyan esta relación entre el sistema opioide y los vínculos sociales. Por ejemplo, todos los opioides que estimulan los receptores </a:t>
            </a:r>
            <a:r>
              <a:rPr lang="es-ES" i="1" smtClean="0"/>
              <a:t>mu</a:t>
            </a:r>
            <a:r>
              <a:rPr lang="es-ES" smtClean="0"/>
              <a:t> reducen poderosamente los índices de ansiedad de separación a dosis muy bajas, no sedantes, en modelos animales. La abstinencia de opiáceos precipitada mediante el bloqueo de receptores con naloxona incrementa las conductas filiativas, y la administración aguda de dosis no sedativas de morfina disminuye el grado y frecuencia de la conducta filiativa en animales. La separación de sus madres de crías de macaco </a:t>
            </a:r>
            <a:r>
              <a:rPr lang="es-ES" i="1" smtClean="0"/>
              <a:t>rhesus</a:t>
            </a:r>
            <a:r>
              <a:rPr lang="es-ES" smtClean="0"/>
              <a:t> con la concurrente administración de naloxona incrementa las vocalizaciones de aflicción emitidas por las crías. Y la frecuencia e intensidad de las llamadas de aislamiento cuando animales adultos son separados de sus compañeros también se incrementan con la administración de naloxona. La administración de dosis altas de naloxona a voluntarios sanos produce un incremento de la tensión, ansiedad, irritabilidad y depresión. Estos sentimientos son similares a los asociados a la pérdida social </a:t>
            </a:r>
          </a:p>
        </p:txBody>
      </p:sp>
      <p:sp>
        <p:nvSpPr>
          <p:cNvPr id="86020"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7FDD8C4-A623-45B8-B844-3D5872306F13}" type="slidenum">
              <a:rPr lang="es-ES" smtClean="0"/>
              <a:pPr/>
              <a:t>37</a:t>
            </a:fld>
            <a:endParaRPr lang="es-E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87043"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s-ES" smtClean="0"/>
              <a:t>La vinculación puede ser el modelo social ideal para alcanzar estados placenteros, pero no sin costes e incertidumbres. Llegar a establecer vínculos sociales adecuados no sólo necesita usualmente considerable tiempo y esfuerzo, sino que requiere que los compañeros estén motivados y sean receptivos para alcanzar fines similares. Así, los costes pueden ser considerablemente anteriores a los beneficios. En este contexto se entiende el atractivo de drogas como la heroína porque producen sentimientos placenteros predecibles con menor coste interpersonal que el asociado a la vinculación. En efecto, el deseo por el placer asociado con una vinculación satisfactoria parece permanecer intacto entre personas que usan drogas inductoras de placer, mientras que la capacidad de alcanzar esa vinculación puede estar comprometida (19).</a:t>
            </a:r>
          </a:p>
          <a:p>
            <a:pPr eaLnBrk="1" hangingPunct="1"/>
            <a:r>
              <a:rPr lang="es-ES" smtClean="0"/>
              <a:t>Para las personas que carecen de habilidades sociales y que son adictas a drogas relacionadas con el sistema opioide, tales como la heroína, la autoinducción de placer por medio de drogas puede ser una vía de atenuación de sentimientos persistentes de aislamiento social. Clínicamente también ocurre lo contrario: personas que son adictas a estas sustancias son menos inclinadas a comprometerse en conductas de vinculación que las que no usan drogas. Por ejemplo, las madres que son adictas a opiáceos se vinculan menos intensamente con su descendencia. </a:t>
            </a:r>
          </a:p>
        </p:txBody>
      </p:sp>
      <p:sp>
        <p:nvSpPr>
          <p:cNvPr id="87044"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480F194-3A0E-4306-BCAE-CD37927EC5F8}" type="slidenum">
              <a:rPr lang="es-ES" smtClean="0"/>
              <a:pPr/>
              <a:t>38</a:t>
            </a:fld>
            <a:endParaRPr lang="es-E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72707"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s-ES" smtClean="0"/>
          </a:p>
        </p:txBody>
      </p:sp>
      <p:sp>
        <p:nvSpPr>
          <p:cNvPr id="72708"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1473FD3-EB92-4C5E-8231-D6CC97124763}" type="slidenum">
              <a:rPr lang="es-ES" smtClean="0"/>
              <a:pPr/>
              <a:t>2</a:t>
            </a:fld>
            <a:endParaRPr lang="es-E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88067"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s-ES" dirty="0" smtClean="0"/>
              <a:t> El apego es instintivo e innato tanto en la madre como en el hijo, y el sistema de conducta responsable de construir y mantener el vínculo de apego está diseñado para mantener tanto la proximidad física como la comunicación social entre los compañeros vinculados. A causa de su significado crucial para la supervivencia, el vínculo madre-hijo ha evolucionado en una gran variedad de especies</a:t>
            </a:r>
          </a:p>
        </p:txBody>
      </p:sp>
      <p:sp>
        <p:nvSpPr>
          <p:cNvPr id="88068"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1178F72-372C-49A1-9902-4E08761E9BDA}" type="slidenum">
              <a:rPr lang="es-ES" smtClean="0"/>
              <a:pPr/>
              <a:t>40</a:t>
            </a:fld>
            <a:endParaRPr lang="es-E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89091"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s-ES" smtClean="0"/>
              <a:t> Un apego estable en niños está asociado con seguridad emocional y con el desarrollo de un modelo interno de uno mismo como digno y capaz de dar y recibir afecto. El apego inestable tiende a ocasionar inseguridad emocional, desarrollo de un autoconcepto defectuoso y tendencia a un tipo de conducta “pegajosa” con las personas significativas, lo que Bowlby llamó apego ansioso. El contacto físico, un componente importante en la formación de apego, es uno de los más potentes medios de dar seguridad y reducir el miedo. Se ha dicho que tal seguridad física puede afectar la actividad opioide en el córtex cingulado y que la ansiedad de apego puede, en consecuencia, ser un factor importante en el desarrollo posterior de dependencia de drogas o alcohol.</a:t>
            </a:r>
          </a:p>
          <a:p>
            <a:pPr eaLnBrk="1" hangingPunct="1"/>
            <a:r>
              <a:rPr lang="es-ES" smtClean="0"/>
              <a:t>El apego afecta a la internalización del contexto ambiental. Por ejemplo, una relación paterno-filial fuerte está asociado con la internalización de las normas y valores paternos (13).</a:t>
            </a:r>
          </a:p>
        </p:txBody>
      </p:sp>
      <p:sp>
        <p:nvSpPr>
          <p:cNvPr id="89092"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5A82C00-885E-4A59-9235-B5A4D09826B7}" type="slidenum">
              <a:rPr lang="es-ES" smtClean="0"/>
              <a:pPr/>
              <a:t>41</a:t>
            </a:fld>
            <a:endParaRPr lang="es-E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90115"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s-ES" smtClean="0"/>
              <a:t> El contacto físico, un componente importante en la formación de apego, es uno de los más potentes medios de dar seguridad y reducir el miedo. Se ha dicho que tal seguridad física puede afectar la actividad opioide en el córtex cingulado y que la ansiedad de apego puede, en consecuencia, ser un factor importante en el desarrollo posterior de dependencia de drogas o alcohol.</a:t>
            </a:r>
          </a:p>
        </p:txBody>
      </p:sp>
      <p:sp>
        <p:nvSpPr>
          <p:cNvPr id="90116"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5104079-2359-413C-8A26-D71D0E5E4EF4}" type="slidenum">
              <a:rPr lang="es-ES" smtClean="0"/>
              <a:pPr/>
              <a:t>42</a:t>
            </a:fld>
            <a:endParaRPr lang="es-E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91139"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s-ES" dirty="0" smtClean="0"/>
              <a:t>La perspectiva temporal es el grado en el que un individuo espera o prefiere (conscientemente o no) recibir beneficios, recompensas o consecuencias de su acción ahora –inmediatamente- o después -en algún momento futuro (13).</a:t>
            </a:r>
          </a:p>
          <a:p>
            <a:pPr eaLnBrk="1" hangingPunct="1"/>
            <a:r>
              <a:rPr lang="es-ES" dirty="0" smtClean="0"/>
              <a:t>En ambientes </a:t>
            </a:r>
            <a:r>
              <a:rPr lang="es-ES" dirty="0" err="1" smtClean="0"/>
              <a:t>subóptimos</a:t>
            </a:r>
            <a:r>
              <a:rPr lang="es-ES" dirty="0" smtClean="0"/>
              <a:t> (especialmente aquellos caracterizados por pobre apego) los niños que se están desarrollando acentúan las estrategias a corto plazo y asumen más riesgos porque esto fue adaptativo en el pasado: cuando el futuro es peligroso o impredecible la estrategia óptima es (o fue en el medio ambiente primitivo) no tenerlo en cuenta de un modo importante. Esto hace que las consecuencias inmediatas sean más atractivas, porque son relativamente más valorables; sería necesaria una fertilidad (o éxito) increíblemente alta y garantizada en el futuro para compensar perder una oportunidad inmediata.</a:t>
            </a:r>
          </a:p>
          <a:p>
            <a:pPr eaLnBrk="1" hangingPunct="1"/>
            <a:r>
              <a:rPr lang="es-ES" dirty="0" smtClean="0"/>
              <a:t>El cuidado parental inconsistente e insensible lleva al niño a internalizar modelos que enfatizan el riesgo y la incertidumbre, es decir, la preferencia temporal inmediata. A su vez, una preferencia temporal inmediata está significativamente relacionada con el uso de sustancias </a:t>
            </a:r>
          </a:p>
        </p:txBody>
      </p:sp>
      <p:sp>
        <p:nvSpPr>
          <p:cNvPr id="91140"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752CBF6-976A-4D1B-9E8C-81FB3876CFE8}" type="slidenum">
              <a:rPr lang="es-ES" smtClean="0"/>
              <a:pPr/>
              <a:t>43</a:t>
            </a:fld>
            <a:endParaRPr lang="es-E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s-ES" sz="1200" kern="1200" dirty="0" smtClean="0">
                <a:solidFill>
                  <a:schemeClr val="tx1"/>
                </a:solidFill>
                <a:latin typeface="+mn-lt"/>
                <a:ea typeface="+mn-ea"/>
                <a:cs typeface="+mn-cs"/>
              </a:rPr>
              <a:t>Los padres ayudan a los hijos a modular sus estados emocionales y a reducir la tensión interna. Sin embargo cuando se confrontan con un cuidado insensible y nocivo, los niños generalmente manejarán la homeostasis y regulación emocional por sí mismos, más que con el apoyo emocional extra que los padres pueden proporcionar. La consecuencia es un sistema regulador frágil, que es un factor de riesgo importante para el abuso de sustancias. La experiencia adictiva proporciona efectos regulares, estimulantes y controlables y los sistemas homeostáticos comprometidos pueden reorientarse alrededor del consumo de drogas. Si un trauma tal como abuso sexual o maltrato acompaña a un pobre cuidado parental el efecto sobre la habilidad del niño de regular su activación (</a:t>
            </a:r>
            <a:r>
              <a:rPr lang="es-ES" sz="1200" i="1" kern="1200" dirty="0" err="1" smtClean="0">
                <a:solidFill>
                  <a:schemeClr val="tx1"/>
                </a:solidFill>
                <a:latin typeface="+mn-lt"/>
                <a:ea typeface="+mn-ea"/>
                <a:cs typeface="+mn-cs"/>
              </a:rPr>
              <a:t>arousal</a:t>
            </a:r>
            <a:r>
              <a:rPr lang="es-ES" sz="1200" kern="1200" dirty="0" smtClean="0">
                <a:solidFill>
                  <a:schemeClr val="tx1"/>
                </a:solidFill>
                <a:latin typeface="+mn-lt"/>
                <a:ea typeface="+mn-ea"/>
                <a:cs typeface="+mn-cs"/>
              </a:rPr>
              <a:t>) y emoción puede ser nefasto. (13)</a:t>
            </a:r>
          </a:p>
          <a:p>
            <a:endParaRPr lang="es-ES" dirty="0"/>
          </a:p>
        </p:txBody>
      </p:sp>
      <p:sp>
        <p:nvSpPr>
          <p:cNvPr id="4" name="3 Marcador de número de diapositiva"/>
          <p:cNvSpPr>
            <a:spLocks noGrp="1"/>
          </p:cNvSpPr>
          <p:nvPr>
            <p:ph type="sldNum" sz="quarter" idx="10"/>
          </p:nvPr>
        </p:nvSpPr>
        <p:spPr/>
        <p:txBody>
          <a:bodyPr/>
          <a:lstStyle/>
          <a:p>
            <a:pPr>
              <a:defRPr/>
            </a:pPr>
            <a:fld id="{C7AD505F-B2F1-4B0B-9ABB-5BA510F22089}" type="slidenum">
              <a:rPr lang="es-ES" smtClean="0"/>
              <a:pPr>
                <a:defRPr/>
              </a:pPr>
              <a:t>44</a:t>
            </a:fld>
            <a:endParaRPr lang="es-E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s-ES" sz="1200" kern="1200" dirty="0" smtClean="0">
                <a:solidFill>
                  <a:schemeClr val="tx1"/>
                </a:solidFill>
                <a:latin typeface="+mn-lt"/>
                <a:ea typeface="+mn-ea"/>
                <a:cs typeface="+mn-cs"/>
              </a:rPr>
              <a:t>De acuerdo con la teoría de la </a:t>
            </a:r>
            <a:r>
              <a:rPr lang="es-ES" sz="1200" i="1" kern="1200" dirty="0" smtClean="0">
                <a:solidFill>
                  <a:schemeClr val="tx1"/>
                </a:solidFill>
                <a:latin typeface="+mn-lt"/>
                <a:ea typeface="+mn-ea"/>
                <a:cs typeface="+mn-cs"/>
              </a:rPr>
              <a:t>historia vital</a:t>
            </a:r>
            <a:r>
              <a:rPr lang="es-ES" sz="1200" kern="1200" dirty="0" smtClean="0">
                <a:solidFill>
                  <a:schemeClr val="tx1"/>
                </a:solidFill>
                <a:latin typeface="+mn-lt"/>
                <a:ea typeface="+mn-ea"/>
                <a:cs typeface="+mn-cs"/>
              </a:rPr>
              <a:t> los aspectos biológicos del curso de la vida  tienen que ver con las estrategias de reparto de una cantidad finita de esfuerzo entre una serie de necesidades competitivas, como el crecimiento y desarrollo, la supervivencia, la reproducción actual y la reproducción futura. Estas actividades presentan costes y beneficios variables a lo largo del ciclo vital. Para cada contexto específico algunos patrones de reparto del esfuerzo son más exitosos que otros en términos de supervivencia y reproducción. Por ejemplo, el reparto del esfuerzo hacia la reproducción </a:t>
            </a:r>
            <a:r>
              <a:rPr lang="es-ES" sz="1200" i="1" kern="1200" dirty="0" smtClean="0">
                <a:solidFill>
                  <a:schemeClr val="tx1"/>
                </a:solidFill>
                <a:latin typeface="+mn-lt"/>
                <a:ea typeface="+mn-ea"/>
                <a:cs typeface="+mn-cs"/>
              </a:rPr>
              <a:t>versus</a:t>
            </a:r>
            <a:r>
              <a:rPr lang="es-ES" sz="1200" kern="1200" dirty="0" smtClean="0">
                <a:solidFill>
                  <a:schemeClr val="tx1"/>
                </a:solidFill>
                <a:latin typeface="+mn-lt"/>
                <a:ea typeface="+mn-ea"/>
                <a:cs typeface="+mn-cs"/>
              </a:rPr>
              <a:t> el crecimiento propio, o cuando se asigna el esfuerzo a producir más descendencia </a:t>
            </a:r>
            <a:r>
              <a:rPr lang="es-ES" sz="1200" i="1" kern="1200" dirty="0" smtClean="0">
                <a:solidFill>
                  <a:schemeClr val="tx1"/>
                </a:solidFill>
                <a:latin typeface="+mn-lt"/>
                <a:ea typeface="+mn-ea"/>
                <a:cs typeface="+mn-cs"/>
              </a:rPr>
              <a:t>versus</a:t>
            </a:r>
            <a:r>
              <a:rPr lang="es-ES" sz="1200" kern="1200" dirty="0" smtClean="0">
                <a:solidFill>
                  <a:schemeClr val="tx1"/>
                </a:solidFill>
                <a:latin typeface="+mn-lt"/>
                <a:ea typeface="+mn-ea"/>
                <a:cs typeface="+mn-cs"/>
              </a:rPr>
              <a:t> asignar más energía a cada uno de los pocos hijos (28).</a:t>
            </a:r>
          </a:p>
          <a:p>
            <a:endParaRPr lang="es-ES" dirty="0"/>
          </a:p>
        </p:txBody>
      </p:sp>
      <p:sp>
        <p:nvSpPr>
          <p:cNvPr id="4" name="3 Marcador de número de diapositiva"/>
          <p:cNvSpPr>
            <a:spLocks noGrp="1"/>
          </p:cNvSpPr>
          <p:nvPr>
            <p:ph type="sldNum" sz="quarter" idx="10"/>
          </p:nvPr>
        </p:nvSpPr>
        <p:spPr/>
        <p:txBody>
          <a:bodyPr/>
          <a:lstStyle/>
          <a:p>
            <a:pPr>
              <a:defRPr/>
            </a:pPr>
            <a:fld id="{C7AD505F-B2F1-4B0B-9ABB-5BA510F22089}" type="slidenum">
              <a:rPr lang="es-ES" smtClean="0"/>
              <a:pPr>
                <a:defRPr/>
              </a:pPr>
              <a:t>46</a:t>
            </a:fld>
            <a:endParaRPr lang="es-E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sz="1200" kern="1200" dirty="0" smtClean="0">
                <a:solidFill>
                  <a:schemeClr val="tx1"/>
                </a:solidFill>
                <a:latin typeface="+mn-lt"/>
                <a:ea typeface="+mn-ea"/>
                <a:cs typeface="+mn-cs"/>
              </a:rPr>
              <a:t>Asumir riesgos es arriesgar la supervivencia futura para obtener un beneficio actual. La asunción de riesgos se ha mantenido en el acervo genético de la especie porque ha tenido éxito a lo largo de la evolución en términos de </a:t>
            </a:r>
            <a:r>
              <a:rPr lang="es-ES" sz="1200" i="1" kern="1200" dirty="0" smtClean="0">
                <a:solidFill>
                  <a:schemeClr val="tx1"/>
                </a:solidFill>
                <a:latin typeface="+mn-lt"/>
                <a:ea typeface="+mn-ea"/>
                <a:cs typeface="+mn-cs"/>
              </a:rPr>
              <a:t>aptitud reproductiva</a:t>
            </a:r>
            <a:r>
              <a:rPr lang="es-ES" sz="1200" kern="1200" dirty="0" smtClean="0">
                <a:solidFill>
                  <a:schemeClr val="tx1"/>
                </a:solidFill>
                <a:latin typeface="+mn-lt"/>
                <a:ea typeface="+mn-ea"/>
                <a:cs typeface="+mn-cs"/>
              </a:rPr>
              <a:t> (que se puede definir como la probabilidad de dejar descendientes). En el medio ambiente actual esa tendencia hacia el riesgo se traduce en conductas como el consumo de drogas, la conducción temeraria (competición por el estatus en carreras de coches), embarazos no deseados en adolescentes (reproducción precoz), adquisición de recursos de alto riesgo (robar), peleas, juego de azar, etc.</a:t>
            </a:r>
            <a:endParaRPr lang="es-ES" dirty="0"/>
          </a:p>
        </p:txBody>
      </p:sp>
      <p:sp>
        <p:nvSpPr>
          <p:cNvPr id="4" name="3 Marcador de número de diapositiva"/>
          <p:cNvSpPr>
            <a:spLocks noGrp="1"/>
          </p:cNvSpPr>
          <p:nvPr>
            <p:ph type="sldNum" sz="quarter" idx="10"/>
          </p:nvPr>
        </p:nvSpPr>
        <p:spPr/>
        <p:txBody>
          <a:bodyPr/>
          <a:lstStyle/>
          <a:p>
            <a:pPr>
              <a:defRPr/>
            </a:pPr>
            <a:fld id="{C7AD505F-B2F1-4B0B-9ABB-5BA510F22089}" type="slidenum">
              <a:rPr lang="es-ES" smtClean="0"/>
              <a:pPr>
                <a:defRPr/>
              </a:pPr>
              <a:t>47</a:t>
            </a:fld>
            <a:endParaRPr lang="es-E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fontScale="55000" lnSpcReduction="20000"/>
          </a:bodyPr>
          <a:lstStyle/>
          <a:p>
            <a:r>
              <a:rPr lang="es-ES" sz="1200" b="1" kern="1200" dirty="0" smtClean="0">
                <a:solidFill>
                  <a:schemeClr val="tx1"/>
                </a:solidFill>
                <a:latin typeface="+mn-lt"/>
                <a:ea typeface="+mn-ea"/>
                <a:cs typeface="+mn-cs"/>
              </a:rPr>
              <a:t>6.1 Género</a:t>
            </a:r>
            <a:endParaRPr lang="es-ES"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Virtualmente todos los estudios muestran diferencias significativas en cuanto al género, con mayor asunción de riesgos por parte de los varones y muy especialmente en los varones jóvenes. Desde la teoría de la historia vital la diferencia entre géneros se entiende por el papel que la asunción de riesgos tiene en la competición reproductiva, que es típicamente más intensa para los varones jóvenes que para las mujeres o los varones de más edad. El esfuerzo asignado a la reproducción puede ser de dos tipos principales, a veces mutuamente excluyentes: esfuerzo para el emparejamiento y esfuerzo parental. En muchas especies de mamíferos la hembra parece especializarse en el esfuerzo parental (gestación, lactancia), mientras que los machos parecen asignar más esfuerzo a conseguir pareja que a cuidar de la descendencia. Estos patrones diferenciados tienen implicaciones sobre la asunción de riesgos. La hembras pueden competir por parejas de alta calidad y pueden tener que afrontar situaciones de riesgo, pero con mucha menor frecuencia que los machos. Los machos típicamente se enfrentan a situaciones de alto riesgo/alto beneficio, donde la precaución puede significar ser excluido de la reproducción y el éxito sólo ocurre asumiendo grandes riesgos. Es más probable que los varones (y no las mujeres) se impliquen en competiciones y conflictos físicos cuando el estatus y los recursos están en juego. Las mujeres tienen mayor tendencia que los varones a la </a:t>
            </a:r>
            <a:r>
              <a:rPr lang="es-ES" sz="1200" kern="1200" dirty="0" err="1" smtClean="0">
                <a:solidFill>
                  <a:schemeClr val="tx1"/>
                </a:solidFill>
                <a:latin typeface="+mn-lt"/>
                <a:ea typeface="+mn-ea"/>
                <a:cs typeface="+mn-cs"/>
              </a:rPr>
              <a:t>autopreservación</a:t>
            </a:r>
            <a:r>
              <a:rPr lang="es-ES" sz="1200" kern="1200" dirty="0" smtClean="0">
                <a:solidFill>
                  <a:schemeClr val="tx1"/>
                </a:solidFill>
                <a:latin typeface="+mn-lt"/>
                <a:ea typeface="+mn-ea"/>
                <a:cs typeface="+mn-cs"/>
              </a:rPr>
              <a:t>, en contextos donde la supervivencia del hijo depende de la supervivencia de la madre.</a:t>
            </a:r>
          </a:p>
          <a:p>
            <a:r>
              <a:rPr lang="es-ES" sz="1200" kern="1200" dirty="0" smtClean="0">
                <a:solidFill>
                  <a:schemeClr val="tx1"/>
                </a:solidFill>
                <a:latin typeface="+mn-lt"/>
                <a:ea typeface="+mn-ea"/>
                <a:cs typeface="+mn-cs"/>
              </a:rPr>
              <a:t> </a:t>
            </a:r>
          </a:p>
          <a:p>
            <a:r>
              <a:rPr lang="es-ES" sz="1200" b="1" kern="1200" dirty="0" smtClean="0">
                <a:solidFill>
                  <a:schemeClr val="tx1"/>
                </a:solidFill>
                <a:latin typeface="+mn-lt"/>
                <a:ea typeface="+mn-ea"/>
                <a:cs typeface="+mn-cs"/>
              </a:rPr>
              <a:t>6.2 Estadio de la historia vital</a:t>
            </a:r>
            <a:endParaRPr lang="es-ES"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El mayor beneficio potencial de realizar acciones arriesgadas ocurre el estadio vital de competición por las parejas. Tanto en varones como en mujeres la época de mayor asunción de riesgos corresponde a la segunda y tercera décadas de la vida, principalmente entre los 15 y 29 años, lo que coincide con el momento en que los individuos están completando su propio crecimiento y desarrollo, abandonando el hogar y comenzando los esfuerzos reproductivos para formar matrimonios y familias. Durante esos años se agudiza la competición por los recursos sociales y económicos, y se determina el destino de cada uno en el mercado de parejas. Es un periodo de alto riesgo y alto beneficio potenciales, especialmente para los varones. Si uno no tiene pareja puede incurrir en grandes costes para obtener una; el beneficio potencial es alto en comparación con la estrategia conservadora. A estas edades la estrategia óptima es asumir riesgos para adquirir recursos que serán inmediatamente usados en el esfuerzo reproductivo. Una vez que se va alcanzando un estado de éxito reproductivo (y el individuo se compromete activamente en el esfuerzo parental) será menos probable tolerar el riesgo. Una vez se ha obtenido una pareja y el esfuerzo cambia hacia la </a:t>
            </a:r>
            <a:r>
              <a:rPr lang="es-ES" sz="1200" kern="1200" dirty="0" err="1" smtClean="0">
                <a:solidFill>
                  <a:schemeClr val="tx1"/>
                </a:solidFill>
                <a:latin typeface="+mn-lt"/>
                <a:ea typeface="+mn-ea"/>
                <a:cs typeface="+mn-cs"/>
              </a:rPr>
              <a:t>parentalidad</a:t>
            </a:r>
            <a:r>
              <a:rPr lang="es-ES" sz="1200" kern="1200" dirty="0" smtClean="0">
                <a:solidFill>
                  <a:schemeClr val="tx1"/>
                </a:solidFill>
                <a:latin typeface="+mn-lt"/>
                <a:ea typeface="+mn-ea"/>
                <a:cs typeface="+mn-cs"/>
              </a:rPr>
              <a:t> arriesgar la supervivencia puede ser demasiado costoso si ello significa abandonar una descendencia vulnerable. Así, es de esperar la menor asunción de riesgos entre las personas con pareja estable e hijos. Desde una perspectiva casi opuesta, </a:t>
            </a:r>
            <a:r>
              <a:rPr lang="es-ES" sz="1200" kern="1200" dirty="0" err="1" smtClean="0">
                <a:solidFill>
                  <a:schemeClr val="tx1"/>
                </a:solidFill>
                <a:latin typeface="+mn-lt"/>
                <a:ea typeface="+mn-ea"/>
                <a:cs typeface="+mn-cs"/>
              </a:rPr>
              <a:t>McGuire</a:t>
            </a:r>
            <a:r>
              <a:rPr lang="es-ES" sz="1200" kern="1200" dirty="0" smtClean="0">
                <a:solidFill>
                  <a:schemeClr val="tx1"/>
                </a:solidFill>
                <a:latin typeface="+mn-lt"/>
                <a:ea typeface="+mn-ea"/>
                <a:cs typeface="+mn-cs"/>
              </a:rPr>
              <a:t> y </a:t>
            </a:r>
            <a:r>
              <a:rPr lang="es-ES" sz="1200" kern="1200" dirty="0" err="1" smtClean="0">
                <a:solidFill>
                  <a:schemeClr val="tx1"/>
                </a:solidFill>
                <a:latin typeface="+mn-lt"/>
                <a:ea typeface="+mn-ea"/>
                <a:cs typeface="+mn-cs"/>
              </a:rPr>
              <a:t>Troisi</a:t>
            </a:r>
            <a:r>
              <a:rPr lang="es-ES" sz="1200" kern="1200" dirty="0" smtClean="0">
                <a:solidFill>
                  <a:schemeClr val="tx1"/>
                </a:solidFill>
                <a:latin typeface="+mn-lt"/>
                <a:ea typeface="+mn-ea"/>
                <a:cs typeface="+mn-cs"/>
              </a:rPr>
              <a:t> (19) interpretan la alta prevalencia de dependencia de alcohol y otras sustancias durante los años clave en la reproducción como la consecuencia de un funcionamiento </a:t>
            </a:r>
            <a:r>
              <a:rPr lang="es-ES" sz="1200" kern="1200" dirty="0" err="1" smtClean="0">
                <a:solidFill>
                  <a:schemeClr val="tx1"/>
                </a:solidFill>
                <a:latin typeface="+mn-lt"/>
                <a:ea typeface="+mn-ea"/>
                <a:cs typeface="+mn-cs"/>
              </a:rPr>
              <a:t>subóptimo</a:t>
            </a:r>
            <a:r>
              <a:rPr lang="es-ES" sz="1200" kern="1200" dirty="0" smtClean="0">
                <a:solidFill>
                  <a:schemeClr val="tx1"/>
                </a:solidFill>
                <a:latin typeface="+mn-lt"/>
                <a:ea typeface="+mn-ea"/>
                <a:cs typeface="+mn-cs"/>
              </a:rPr>
              <a:t> del sistema de conducta reproductiva porque, según estos autores, la dependencia a menudo es observada entre personas que fracasan en la adquisición de pareja; por otra parte consideran que el alcoholismo tiene componentes de competición macho-macho y de adquisición de recursos. </a:t>
            </a:r>
          </a:p>
          <a:p>
            <a:r>
              <a:rPr lang="es-ES" sz="1200" kern="1200" dirty="0" smtClean="0">
                <a:solidFill>
                  <a:schemeClr val="tx1"/>
                </a:solidFill>
                <a:latin typeface="+mn-lt"/>
                <a:ea typeface="+mn-ea"/>
                <a:cs typeface="+mn-cs"/>
              </a:rPr>
              <a:t> </a:t>
            </a:r>
          </a:p>
          <a:p>
            <a:r>
              <a:rPr lang="es-ES" sz="1200" b="1" kern="1200" dirty="0" smtClean="0">
                <a:solidFill>
                  <a:schemeClr val="tx1"/>
                </a:solidFill>
                <a:latin typeface="+mn-lt"/>
                <a:ea typeface="+mn-ea"/>
                <a:cs typeface="+mn-cs"/>
              </a:rPr>
              <a:t>6.3 Características ambientales</a:t>
            </a:r>
            <a:endParaRPr lang="es-ES"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Llevar a cabo o no una acción que puede ocasionar consecuencias peligrosas en el futuro para obtener un beneficio actual depende de las expectativas sobre el contexto futuro, comparado con el presente, y con la probabilidad de sobrevivir hasta ese futuro.</a:t>
            </a:r>
          </a:p>
          <a:p>
            <a:r>
              <a:rPr lang="es-ES" sz="1200" kern="1200" dirty="0" smtClean="0">
                <a:solidFill>
                  <a:schemeClr val="tx1"/>
                </a:solidFill>
                <a:latin typeface="+mn-lt"/>
                <a:ea typeface="+mn-ea"/>
                <a:cs typeface="+mn-cs"/>
              </a:rPr>
              <a:t>En un ambiente estable ahorrar recursos para su uso posterior es la estrategia que habitualmente tendrá más éxito; pero asumir riesgos puede ser una estrategia más efectiva cuando el futuro es impredecible o la supervivencia incierta. Este estado puede llevar a no tener en cuenta el futuro en la toma de decisiones.</a:t>
            </a:r>
          </a:p>
          <a:p>
            <a:r>
              <a:rPr lang="es-ES" sz="1200" kern="1200" dirty="0" smtClean="0">
                <a:solidFill>
                  <a:schemeClr val="tx1"/>
                </a:solidFill>
                <a:latin typeface="+mn-lt"/>
                <a:ea typeface="+mn-ea"/>
                <a:cs typeface="+mn-cs"/>
              </a:rPr>
              <a:t>En cuanto al momento de la reproducción, la elección arriesgada usualmente es emparejarse precozmente, lo que puede suponer un alto riesgo para la supervivencia futura propia y de la descendencia. Si uno espera hasta que las condiciones sean mejores, con más recursos, puede obtener mejores resultados. Sin embargo, cuando el ambiente futuro es inestable, el asumir pronto riesgos, específicamente la reproducción precoz, será la elección más efectiva (13,28).</a:t>
            </a:r>
          </a:p>
          <a:p>
            <a:r>
              <a:rPr lang="es-ES" sz="1200" kern="1200" dirty="0" smtClean="0">
                <a:solidFill>
                  <a:schemeClr val="tx1"/>
                </a:solidFill>
                <a:latin typeface="+mn-lt"/>
                <a:ea typeface="+mn-ea"/>
                <a:cs typeface="+mn-cs"/>
              </a:rPr>
              <a:t>Algunas investigaciones inspiradas en la perspectiva de la historia vital han valorado la </a:t>
            </a:r>
            <a:r>
              <a:rPr lang="es-ES" sz="1200" kern="1200" dirty="0" err="1" smtClean="0">
                <a:solidFill>
                  <a:schemeClr val="tx1"/>
                </a:solidFill>
                <a:latin typeface="+mn-lt"/>
                <a:ea typeface="+mn-ea"/>
                <a:cs typeface="+mn-cs"/>
              </a:rPr>
              <a:t>impredecibilidad</a:t>
            </a:r>
            <a:r>
              <a:rPr lang="es-ES" sz="1200" kern="1200" dirty="0" smtClean="0">
                <a:solidFill>
                  <a:schemeClr val="tx1"/>
                </a:solidFill>
                <a:latin typeface="+mn-lt"/>
                <a:ea typeface="+mn-ea"/>
                <a:cs typeface="+mn-cs"/>
              </a:rPr>
              <a:t> en el medio familiar del niño. La pérdida de rutinas y reglas familiares consistentes durante un periodo crítico en el desarrollo tienen consecuencias a largo plazo para la conducta, respuestas emocionales y cognición social. Las características del ambiente temprano pueden llevar a un modelo mental de que el futuro es incierto, llevando al rechazo de recompensas y beneficios futuros por no confiar en ellos. Este modelo mental se desarrolla a través de procesos de apego interpersonal.</a:t>
            </a:r>
          </a:p>
          <a:p>
            <a:r>
              <a:rPr lang="es-ES" sz="1200" b="1" kern="1200" dirty="0" smtClean="0">
                <a:solidFill>
                  <a:schemeClr val="tx1"/>
                </a:solidFill>
                <a:latin typeface="+mn-lt"/>
                <a:ea typeface="+mn-ea"/>
                <a:cs typeface="+mn-cs"/>
              </a:rPr>
              <a:t>6.4 Historia vital y consumo de alcohol</a:t>
            </a:r>
            <a:endParaRPr lang="es-ES"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En su revisión, Hill y </a:t>
            </a:r>
            <a:r>
              <a:rPr lang="es-ES" sz="1200" kern="1200" dirty="0" err="1" smtClean="0">
                <a:solidFill>
                  <a:schemeClr val="tx1"/>
                </a:solidFill>
                <a:latin typeface="+mn-lt"/>
                <a:ea typeface="+mn-ea"/>
                <a:cs typeface="+mn-cs"/>
              </a:rPr>
              <a:t>Chow</a:t>
            </a:r>
            <a:r>
              <a:rPr lang="es-ES" sz="1200" kern="1200" dirty="0" smtClean="0">
                <a:solidFill>
                  <a:schemeClr val="tx1"/>
                </a:solidFill>
                <a:latin typeface="+mn-lt"/>
                <a:ea typeface="+mn-ea"/>
                <a:cs typeface="+mn-cs"/>
              </a:rPr>
              <a:t> (28) encuentran que el abuso de alcohol muestra un patrón semejante a otros tipos de conductas de riesgo: es más frecuente en varones, sobre todo entre los 18 y 29 años, y decrece con la edad. El matrimonio y sobre todo la paternidad disminuyen la tasa de abuso de alcohol. </a:t>
            </a:r>
          </a:p>
          <a:p>
            <a:r>
              <a:rPr lang="es-ES" sz="1200" kern="1200" dirty="0" smtClean="0">
                <a:solidFill>
                  <a:schemeClr val="tx1"/>
                </a:solidFill>
                <a:latin typeface="+mn-lt"/>
                <a:ea typeface="+mn-ea"/>
                <a:cs typeface="+mn-cs"/>
              </a:rPr>
              <a:t>Una perspectiva de la historia vital nos ayuda a comprender el abuso de alcohol y otras conductas de riesgo interpretándolas como funcionales, con el objetivo último pero no consciente de obtener recursos sociales y económicos con la finalidad de dejar descendencia. </a:t>
            </a:r>
          </a:p>
        </p:txBody>
      </p:sp>
      <p:sp>
        <p:nvSpPr>
          <p:cNvPr id="4" name="3 Marcador de número de diapositiva"/>
          <p:cNvSpPr>
            <a:spLocks noGrp="1"/>
          </p:cNvSpPr>
          <p:nvPr>
            <p:ph type="sldNum" sz="quarter" idx="10"/>
          </p:nvPr>
        </p:nvSpPr>
        <p:spPr/>
        <p:txBody>
          <a:bodyPr/>
          <a:lstStyle/>
          <a:p>
            <a:pPr>
              <a:defRPr/>
            </a:pPr>
            <a:fld id="{C7AD505F-B2F1-4B0B-9ABB-5BA510F22089}" type="slidenum">
              <a:rPr lang="es-ES" smtClean="0"/>
              <a:pPr>
                <a:defRPr/>
              </a:pPr>
              <a:t>48</a:t>
            </a:fld>
            <a:endParaRPr lang="es-E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sz="1200" kern="1200" dirty="0" smtClean="0">
                <a:solidFill>
                  <a:schemeClr val="tx1"/>
                </a:solidFill>
                <a:latin typeface="+mn-lt"/>
                <a:ea typeface="+mn-ea"/>
                <a:cs typeface="+mn-cs"/>
              </a:rPr>
              <a:t>En su evolución, el hombre pasó por un estado en que los pequeños grupos sociales eran regulados por una estricta jerarquía de dominio, tal como hoy ocurre en las sociedades de babuinos y macacos. Para su estabilidad la jerarquía requiere de sus miembros ciertos patrones de conducta: irritabilidad hacia los inferiores, ansiedad hacia los superiores, elación al ascender en la jerarquía y depresión al descender (31).</a:t>
            </a:r>
          </a:p>
          <a:p>
            <a:r>
              <a:rPr lang="es-ES" sz="1200" kern="1200" dirty="0" smtClean="0">
                <a:solidFill>
                  <a:schemeClr val="tx1"/>
                </a:solidFill>
                <a:latin typeface="+mn-lt"/>
                <a:ea typeface="+mn-ea"/>
                <a:cs typeface="+mn-cs"/>
              </a:rPr>
              <a:t>Sólo unos pocos individuos obtuvieron las ventajas de convertirse en dominantes (alto éxito reproductivo, acceso desproporcionado a recursos). Otros se convirtieron en subordinados para evitar implicarse en conductas agresivas que les podrían ocasionar lesiones mientras que mantenían los beneficios de ser miembros del grupo (por ej., protección frente a depredadores). </a:t>
            </a:r>
          </a:p>
        </p:txBody>
      </p:sp>
      <p:sp>
        <p:nvSpPr>
          <p:cNvPr id="4" name="3 Marcador de número de diapositiva"/>
          <p:cNvSpPr>
            <a:spLocks noGrp="1"/>
          </p:cNvSpPr>
          <p:nvPr>
            <p:ph type="sldNum" sz="quarter" idx="10"/>
          </p:nvPr>
        </p:nvSpPr>
        <p:spPr/>
        <p:txBody>
          <a:bodyPr/>
          <a:lstStyle/>
          <a:p>
            <a:pPr>
              <a:defRPr/>
            </a:pPr>
            <a:fld id="{C7AD505F-B2F1-4B0B-9ABB-5BA510F22089}" type="slidenum">
              <a:rPr lang="es-ES" smtClean="0"/>
              <a:pPr>
                <a:defRPr/>
              </a:pPr>
              <a:t>50</a:t>
            </a:fld>
            <a:endParaRPr lang="es-E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sz="1200" kern="1200" dirty="0" smtClean="0">
                <a:solidFill>
                  <a:schemeClr val="tx1"/>
                </a:solidFill>
                <a:latin typeface="+mn-lt"/>
                <a:ea typeface="+mn-ea"/>
                <a:cs typeface="+mn-cs"/>
              </a:rPr>
              <a:t>La ingesta de alcohol tiende a liberar patrones de conducta similares a los observados en los individuos alfa para mantener el dominio del grupo: asertividad, agresividad, asunción de riesgos y elevado interés en el sexo (26), lo que puede estar relacionado con el incremento que provoca en la propia percepción de la aptitud para la supervivencia y la reproducción.</a:t>
            </a:r>
          </a:p>
          <a:p>
            <a:r>
              <a:rPr lang="es-ES" sz="1200" kern="1200" dirty="0" smtClean="0">
                <a:solidFill>
                  <a:schemeClr val="tx1"/>
                </a:solidFill>
                <a:latin typeface="+mn-lt"/>
                <a:ea typeface="+mn-ea"/>
                <a:cs typeface="+mn-cs"/>
              </a:rPr>
              <a:t>La desigualdad de las condiciones de vida entre dominantes y subordinados puede tener un impacto importante en el abuso de sustancias a causa del aumento del estrés general en subordinados, de que en los individuos no dominantes se favorecen las estrategias a corto plazo, y de la dependencia social (13).</a:t>
            </a:r>
          </a:p>
          <a:p>
            <a:endParaRPr lang="es-ES" dirty="0"/>
          </a:p>
        </p:txBody>
      </p:sp>
      <p:sp>
        <p:nvSpPr>
          <p:cNvPr id="4" name="3 Marcador de número de diapositiva"/>
          <p:cNvSpPr>
            <a:spLocks noGrp="1"/>
          </p:cNvSpPr>
          <p:nvPr>
            <p:ph type="sldNum" sz="quarter" idx="10"/>
          </p:nvPr>
        </p:nvSpPr>
        <p:spPr/>
        <p:txBody>
          <a:bodyPr/>
          <a:lstStyle/>
          <a:p>
            <a:pPr>
              <a:defRPr/>
            </a:pPr>
            <a:fld id="{C7AD505F-B2F1-4B0B-9ABB-5BA510F22089}" type="slidenum">
              <a:rPr lang="es-ES" smtClean="0"/>
              <a:pPr>
                <a:defRPr/>
              </a:pPr>
              <a:t>51</a:t>
            </a:fld>
            <a:endParaRPr lang="es-E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73731"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s-ES" dirty="0" smtClean="0"/>
              <a:t>La psiquiatría evolucionista investiga las causas últimas de los diferentes cuadros psicopatológicos, más allá de la mera explicación de sus mecanismos próximos.</a:t>
            </a:r>
          </a:p>
          <a:p>
            <a:pPr eaLnBrk="1" hangingPunct="1">
              <a:spcBef>
                <a:spcPct val="0"/>
              </a:spcBef>
            </a:pPr>
            <a:r>
              <a:rPr lang="es-ES" dirty="0" smtClean="0"/>
              <a:t>Permite unir aspectos biológicos y psicológicos</a:t>
            </a:r>
          </a:p>
        </p:txBody>
      </p:sp>
      <p:sp>
        <p:nvSpPr>
          <p:cNvPr id="73732"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938A0CF-DD8C-400F-98E8-DC8154C7B1D0}" type="slidenum">
              <a:rPr lang="es-ES" smtClean="0"/>
              <a:pPr/>
              <a:t>3</a:t>
            </a:fld>
            <a:endParaRPr lang="es-E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sz="1200" kern="1200" dirty="0" smtClean="0">
                <a:solidFill>
                  <a:schemeClr val="tx1"/>
                </a:solidFill>
                <a:latin typeface="+mn-lt"/>
                <a:ea typeface="+mn-ea"/>
                <a:cs typeface="+mn-cs"/>
              </a:rPr>
              <a:t>Un individuo subordinado puede intentar establecer una relación socialmente dependiente con uno dominante. Esta relación está marcada por interacciones no </a:t>
            </a:r>
            <a:r>
              <a:rPr lang="es-ES" sz="1200" kern="1200" dirty="0" err="1" smtClean="0">
                <a:solidFill>
                  <a:schemeClr val="tx1"/>
                </a:solidFill>
                <a:latin typeface="+mn-lt"/>
                <a:ea typeface="+mn-ea"/>
                <a:cs typeface="+mn-cs"/>
              </a:rPr>
              <a:t>confrontativas</a:t>
            </a:r>
            <a:r>
              <a:rPr lang="es-ES" sz="1200" kern="1200" dirty="0" smtClean="0">
                <a:solidFill>
                  <a:schemeClr val="tx1"/>
                </a:solidFill>
                <a:latin typeface="+mn-lt"/>
                <a:ea typeface="+mn-ea"/>
                <a:cs typeface="+mn-cs"/>
              </a:rPr>
              <a:t> con el compañero dominante donde el subordinado apoya (o parece apoyar) al individuo dominante mientras trabaja para obtener el mayor beneficio de la relación. La dependencia social proporciona algunos beneficios al individuo subordinado: le permite manipular al individuo dominante, crear un aliado y reducir sus conductas agresivas, promocionar una interacción cerrada entre los dos individuos, favoreciendo así el altruismo recíproco y usar otros tipos de conductas (ej.: apaciguamiento, interacciones paterno-filiales) para implicar al otro en una especie de parasitismo social cuyo fin es la extracción de recursos.</a:t>
            </a:r>
          </a:p>
          <a:p>
            <a:r>
              <a:rPr lang="es-ES" sz="1200" kern="1200" dirty="0" smtClean="0">
                <a:solidFill>
                  <a:schemeClr val="tx1"/>
                </a:solidFill>
                <a:latin typeface="+mn-lt"/>
                <a:ea typeface="+mn-ea"/>
                <a:cs typeface="+mn-cs"/>
              </a:rPr>
              <a:t>La conducta dependiente puede estar relacionada con ciertos tipos de conducta adictiva; más claramente con aquella en la que aparece el abuso en un momento tardío de la vida y a menudo acompañado por síntomas semejantes a los depresivos (</a:t>
            </a:r>
            <a:r>
              <a:rPr lang="es-ES" sz="1200" i="1" kern="1200" dirty="0" smtClean="0">
                <a:solidFill>
                  <a:schemeClr val="tx1"/>
                </a:solidFill>
                <a:latin typeface="+mn-lt"/>
                <a:ea typeface="+mn-ea"/>
                <a:cs typeface="+mn-cs"/>
              </a:rPr>
              <a:t>versus</a:t>
            </a:r>
            <a:r>
              <a:rPr lang="es-ES" sz="1200" kern="1200" dirty="0" smtClean="0">
                <a:solidFill>
                  <a:schemeClr val="tx1"/>
                </a:solidFill>
                <a:latin typeface="+mn-lt"/>
                <a:ea typeface="+mn-ea"/>
                <a:cs typeface="+mn-cs"/>
              </a:rPr>
              <a:t> un tipo más precoz y </a:t>
            </a:r>
          </a:p>
          <a:p>
            <a:r>
              <a:rPr lang="es-ES" sz="1200" kern="1200" dirty="0" smtClean="0">
                <a:solidFill>
                  <a:schemeClr val="tx1"/>
                </a:solidFill>
                <a:latin typeface="+mn-lt"/>
                <a:ea typeface="+mn-ea"/>
                <a:cs typeface="+mn-cs"/>
              </a:rPr>
              <a:t>asociado a la búsqueda de sensaciones). En estos individuos las drogas ofrecen una huída de los sentimientos negativos y depresivos y/o de situaciones difíciles, frustrantes y estresantes. En general estos individuos no se comprometen conscientemente en la conducta dependiente con drogas, sino que más bien caen en ella al </a:t>
            </a:r>
            <a:r>
              <a:rPr lang="es-ES" sz="1200" i="1" kern="1200" dirty="0" smtClean="0">
                <a:solidFill>
                  <a:schemeClr val="tx1"/>
                </a:solidFill>
                <a:latin typeface="+mn-lt"/>
                <a:ea typeface="+mn-ea"/>
                <a:cs typeface="+mn-cs"/>
              </a:rPr>
              <a:t>personalizar</a:t>
            </a:r>
            <a:r>
              <a:rPr lang="es-ES" sz="1200" kern="1200" dirty="0" smtClean="0">
                <a:solidFill>
                  <a:schemeClr val="tx1"/>
                </a:solidFill>
                <a:latin typeface="+mn-lt"/>
                <a:ea typeface="+mn-ea"/>
                <a:cs typeface="+mn-cs"/>
              </a:rPr>
              <a:t> la relación con la droga y proyectar patrones aprendidos de dependencia hacia la sustancia. Los individuos se centran en los beneficios personales de la droga, como mejorar los sentimientos depresivos, y no reconocen los efectos negativos de su uso </a:t>
            </a:r>
            <a:endParaRPr lang="es-ES" dirty="0"/>
          </a:p>
        </p:txBody>
      </p:sp>
      <p:sp>
        <p:nvSpPr>
          <p:cNvPr id="4" name="3 Marcador de número de diapositiva"/>
          <p:cNvSpPr>
            <a:spLocks noGrp="1"/>
          </p:cNvSpPr>
          <p:nvPr>
            <p:ph type="sldNum" sz="quarter" idx="10"/>
          </p:nvPr>
        </p:nvSpPr>
        <p:spPr/>
        <p:txBody>
          <a:bodyPr/>
          <a:lstStyle/>
          <a:p>
            <a:pPr>
              <a:defRPr/>
            </a:pPr>
            <a:fld id="{C7AD505F-B2F1-4B0B-9ABB-5BA510F22089}" type="slidenum">
              <a:rPr lang="es-ES" smtClean="0"/>
              <a:pPr>
                <a:defRPr/>
              </a:pPr>
              <a:t>52</a:t>
            </a:fld>
            <a:endParaRPr lang="es-E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lnSpcReduction="10000"/>
          </a:bodyPr>
          <a:lstStyle/>
          <a:p>
            <a:r>
              <a:rPr lang="es-ES" sz="1200" kern="1200" dirty="0" smtClean="0">
                <a:solidFill>
                  <a:schemeClr val="tx1"/>
                </a:solidFill>
                <a:latin typeface="+mn-lt"/>
                <a:ea typeface="+mn-ea"/>
                <a:cs typeface="+mn-cs"/>
              </a:rPr>
              <a:t>Se considera que el alcoholismo tipo 1 es el resultado del consumo de alcohol para aliviar la ansiedad. La evitación de la ansiedad puede tener tanto consecuencias positivas como negativas. Un ejemplo aparece en la relación materno-filial. La selección natural ha llevado a las crías de los primates a desarrollar una fuerte dependencia de su madre. El vínculo materno-filiar asegura que la cría reciba no solo nutrición y protección física, sino que también facilita la transmisión de información y el apoyo para el desarrollo de independencia y estabilidad emocional en el futuro. La ansiedad y la activación (</a:t>
            </a:r>
            <a:r>
              <a:rPr lang="es-ES" sz="1200" i="1" kern="1200" dirty="0" err="1" smtClean="0">
                <a:solidFill>
                  <a:schemeClr val="tx1"/>
                </a:solidFill>
                <a:latin typeface="+mn-lt"/>
                <a:ea typeface="+mn-ea"/>
                <a:cs typeface="+mn-cs"/>
              </a:rPr>
              <a:t>arousal</a:t>
            </a:r>
            <a:r>
              <a:rPr lang="es-ES" sz="1200" kern="1200" dirty="0" smtClean="0">
                <a:solidFill>
                  <a:schemeClr val="tx1"/>
                </a:solidFill>
                <a:latin typeface="+mn-lt"/>
                <a:ea typeface="+mn-ea"/>
                <a:cs typeface="+mn-cs"/>
              </a:rPr>
              <a:t>) son influencias próximas que motivan que la cría de macaco, o el niño, permanezca junto a su madre. Pero un exceso de ansiedad puede ocasionar un contacto físico crónico entre la madre y el hijo, lo que puede impedir que el hijo busque otras relaciones sociales y que establezca vínculos sociales con sus iguales (29).</a:t>
            </a:r>
          </a:p>
          <a:p>
            <a:r>
              <a:rPr lang="es-ES" sz="1200" kern="1200" dirty="0" smtClean="0">
                <a:solidFill>
                  <a:schemeClr val="tx1"/>
                </a:solidFill>
                <a:latin typeface="+mn-lt"/>
                <a:ea typeface="+mn-ea"/>
                <a:cs typeface="+mn-cs"/>
              </a:rPr>
              <a:t>La manipulación experimental del vínculo temprano materno-filial en macacos </a:t>
            </a:r>
            <a:r>
              <a:rPr lang="es-ES" sz="1200" kern="1200" dirty="0" err="1" smtClean="0">
                <a:solidFill>
                  <a:schemeClr val="tx1"/>
                </a:solidFill>
                <a:latin typeface="+mn-lt"/>
                <a:ea typeface="+mn-ea"/>
                <a:cs typeface="+mn-cs"/>
              </a:rPr>
              <a:t>rhesus</a:t>
            </a:r>
            <a:r>
              <a:rPr lang="es-ES" sz="1200" kern="1200" dirty="0" smtClean="0">
                <a:solidFill>
                  <a:schemeClr val="tx1"/>
                </a:solidFill>
                <a:latin typeface="+mn-lt"/>
                <a:ea typeface="+mn-ea"/>
                <a:cs typeface="+mn-cs"/>
              </a:rPr>
              <a:t> (criándolos con madres menos sensibles a sus necesidades, o en grupos de iguales sin madre) puede llevar a los macacos adolescentes a mostrar un perfil de elevada ansiedad y </a:t>
            </a:r>
            <a:r>
              <a:rPr lang="es-ES" sz="1200" i="1" kern="1200" dirty="0" err="1" smtClean="0">
                <a:solidFill>
                  <a:schemeClr val="tx1"/>
                </a:solidFill>
                <a:latin typeface="+mn-lt"/>
                <a:ea typeface="+mn-ea"/>
                <a:cs typeface="+mn-cs"/>
              </a:rPr>
              <a:t>arousal</a:t>
            </a:r>
            <a:r>
              <a:rPr lang="es-ES" sz="1200" kern="1200" dirty="0" smtClean="0">
                <a:solidFill>
                  <a:schemeClr val="tx1"/>
                </a:solidFill>
                <a:latin typeface="+mn-lt"/>
                <a:ea typeface="+mn-ea"/>
                <a:cs typeface="+mn-cs"/>
              </a:rPr>
              <a:t>, lo que se relaciona positivamente con tasas de consumo de alcohol, compatibles con las predicciones del alcoholismo tipo 1. Cuando los macacos criados por su madre son separados de ella en la adolescencia la ansiedad ante diferentes condiciones ambientales desencadena un consumo de alcohol excesivo. </a:t>
            </a:r>
          </a:p>
          <a:p>
            <a:r>
              <a:rPr lang="es-ES" sz="1200" kern="1200" dirty="0" smtClean="0">
                <a:solidFill>
                  <a:schemeClr val="tx1"/>
                </a:solidFill>
                <a:latin typeface="+mn-lt"/>
                <a:ea typeface="+mn-ea"/>
                <a:cs typeface="+mn-cs"/>
              </a:rPr>
              <a:t>En resumen, un rasgo como la ansiedad, que promueve el vínculo materno-filial, en un ambiente determinado puede ser adaptativo. Pero bajo diferentes condiciones ambientales es </a:t>
            </a:r>
            <a:r>
              <a:rPr lang="es-ES" sz="1200" kern="1200" dirty="0" err="1" smtClean="0">
                <a:solidFill>
                  <a:schemeClr val="tx1"/>
                </a:solidFill>
                <a:latin typeface="+mn-lt"/>
                <a:ea typeface="+mn-ea"/>
                <a:cs typeface="+mn-cs"/>
              </a:rPr>
              <a:t>desadaptativo</a:t>
            </a:r>
            <a:r>
              <a:rPr lang="es-ES" sz="1200" kern="1200" dirty="0" smtClean="0">
                <a:solidFill>
                  <a:schemeClr val="tx1"/>
                </a:solidFill>
                <a:latin typeface="+mn-lt"/>
                <a:ea typeface="+mn-ea"/>
                <a:cs typeface="+mn-cs"/>
              </a:rPr>
              <a:t>, </a:t>
            </a:r>
            <a:r>
              <a:rPr lang="es-ES" sz="1200" kern="1200" dirty="0" err="1" smtClean="0">
                <a:solidFill>
                  <a:schemeClr val="tx1"/>
                </a:solidFill>
                <a:latin typeface="+mn-lt"/>
                <a:ea typeface="+mn-ea"/>
                <a:cs typeface="+mn-cs"/>
              </a:rPr>
              <a:t>McGuire</a:t>
            </a:r>
            <a:r>
              <a:rPr lang="es-ES" sz="1200" kern="1200" dirty="0" smtClean="0">
                <a:solidFill>
                  <a:schemeClr val="tx1"/>
                </a:solidFill>
                <a:latin typeface="+mn-lt"/>
                <a:ea typeface="+mn-ea"/>
                <a:cs typeface="+mn-cs"/>
              </a:rPr>
              <a:t> y </a:t>
            </a:r>
            <a:r>
              <a:rPr lang="es-ES" sz="1200" kern="1200" dirty="0" err="1" smtClean="0">
                <a:solidFill>
                  <a:schemeClr val="tx1"/>
                </a:solidFill>
                <a:latin typeface="+mn-lt"/>
                <a:ea typeface="+mn-ea"/>
                <a:cs typeface="+mn-cs"/>
              </a:rPr>
              <a:t>Troisi</a:t>
            </a:r>
            <a:r>
              <a:rPr lang="es-ES" sz="1200" kern="1200" dirty="0" smtClean="0">
                <a:solidFill>
                  <a:schemeClr val="tx1"/>
                </a:solidFill>
                <a:latin typeface="+mn-lt"/>
                <a:ea typeface="+mn-ea"/>
                <a:cs typeface="+mn-cs"/>
              </a:rPr>
              <a:t> (19) entienden en parte el abuso de alcohol como una estrategia para desplazar las consecuencias indeseables que se asocian con fracasos reales o imaginados.</a:t>
            </a:r>
          </a:p>
          <a:p>
            <a:endParaRPr lang="es-ES" dirty="0"/>
          </a:p>
        </p:txBody>
      </p:sp>
      <p:sp>
        <p:nvSpPr>
          <p:cNvPr id="4" name="3 Marcador de número de diapositiva"/>
          <p:cNvSpPr>
            <a:spLocks noGrp="1"/>
          </p:cNvSpPr>
          <p:nvPr>
            <p:ph type="sldNum" sz="quarter" idx="10"/>
          </p:nvPr>
        </p:nvSpPr>
        <p:spPr/>
        <p:txBody>
          <a:bodyPr/>
          <a:lstStyle/>
          <a:p>
            <a:pPr>
              <a:defRPr/>
            </a:pPr>
            <a:fld id="{C7AD505F-B2F1-4B0B-9ABB-5BA510F22089}" type="slidenum">
              <a:rPr lang="es-ES" smtClean="0"/>
              <a:pPr>
                <a:defRPr/>
              </a:pPr>
              <a:t>57</a:t>
            </a:fld>
            <a:endParaRPr lang="es-E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sz="1200" kern="1200" dirty="0" smtClean="0">
                <a:solidFill>
                  <a:schemeClr val="tx1"/>
                </a:solidFill>
                <a:latin typeface="+mn-lt"/>
                <a:ea typeface="+mn-ea"/>
                <a:cs typeface="+mn-cs"/>
              </a:rPr>
              <a:t>El alcoholismo tipo 2 de </a:t>
            </a:r>
            <a:r>
              <a:rPr lang="es-ES" sz="1200" kern="1200" dirty="0" err="1" smtClean="0">
                <a:solidFill>
                  <a:schemeClr val="tx1"/>
                </a:solidFill>
                <a:latin typeface="+mn-lt"/>
                <a:ea typeface="+mn-ea"/>
                <a:cs typeface="+mn-cs"/>
              </a:rPr>
              <a:t>Cloninger</a:t>
            </a:r>
            <a:r>
              <a:rPr lang="es-ES" sz="1200" kern="1200" dirty="0" smtClean="0">
                <a:solidFill>
                  <a:schemeClr val="tx1"/>
                </a:solidFill>
                <a:latin typeface="+mn-lt"/>
                <a:ea typeface="+mn-ea"/>
                <a:cs typeface="+mn-cs"/>
              </a:rPr>
              <a:t> incluye entre sus componentes centrales una edad temprana de inicio de problemas con el alcohol, conductas antisociales y problemas de funcionamiento social tales como escasa filiación social y pocas habilidades sociales, disminución del control de impulsos, agresión excesiva, alta búsqueda de novedades y baja evitación del daño. </a:t>
            </a:r>
            <a:r>
              <a:rPr lang="es-ES" sz="1200" kern="1200" dirty="0" err="1" smtClean="0">
                <a:solidFill>
                  <a:schemeClr val="tx1"/>
                </a:solidFill>
                <a:latin typeface="+mn-lt"/>
                <a:ea typeface="+mn-ea"/>
                <a:cs typeface="+mn-cs"/>
              </a:rPr>
              <a:t>Cloninger</a:t>
            </a:r>
            <a:r>
              <a:rPr lang="es-ES" sz="1200" kern="1200" dirty="0" smtClean="0">
                <a:solidFill>
                  <a:schemeClr val="tx1"/>
                </a:solidFill>
                <a:latin typeface="+mn-lt"/>
                <a:ea typeface="+mn-ea"/>
                <a:cs typeface="+mn-cs"/>
              </a:rPr>
              <a:t> propuso que el déficit de serotonina en el SNC contribuiría al riesgo de desarrollar alcoholismo de tipo 2. </a:t>
            </a:r>
          </a:p>
        </p:txBody>
      </p:sp>
      <p:sp>
        <p:nvSpPr>
          <p:cNvPr id="4" name="3 Marcador de número de diapositiva"/>
          <p:cNvSpPr>
            <a:spLocks noGrp="1"/>
          </p:cNvSpPr>
          <p:nvPr>
            <p:ph type="sldNum" sz="quarter" idx="10"/>
          </p:nvPr>
        </p:nvSpPr>
        <p:spPr/>
        <p:txBody>
          <a:bodyPr/>
          <a:lstStyle/>
          <a:p>
            <a:pPr>
              <a:defRPr/>
            </a:pPr>
            <a:fld id="{C7AD505F-B2F1-4B0B-9ABB-5BA510F22089}" type="slidenum">
              <a:rPr lang="es-ES" smtClean="0"/>
              <a:pPr>
                <a:defRPr/>
              </a:pPr>
              <a:t>58</a:t>
            </a:fld>
            <a:endParaRPr lang="es-E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El déficit en ácido 5-hidroxiindolacético (5-HIAA, principal </a:t>
            </a:r>
            <a:r>
              <a:rPr lang="es-ES" sz="1200" kern="1200" dirty="0" err="1" smtClean="0">
                <a:solidFill>
                  <a:schemeClr val="tx1"/>
                </a:solidFill>
                <a:latin typeface="+mn-lt"/>
                <a:ea typeface="+mn-ea"/>
                <a:cs typeface="+mn-cs"/>
              </a:rPr>
              <a:t>metabolito</a:t>
            </a:r>
            <a:r>
              <a:rPr lang="es-ES" sz="1200" kern="1200" dirty="0" smtClean="0">
                <a:solidFill>
                  <a:schemeClr val="tx1"/>
                </a:solidFill>
                <a:latin typeface="+mn-lt"/>
                <a:ea typeface="+mn-ea"/>
                <a:cs typeface="+mn-cs"/>
              </a:rPr>
              <a:t> de la serotonina) en el líquido cefalorraquídeo (LCR) se correlaciona no solo con el alcoholismo de tipo 2 de </a:t>
            </a:r>
            <a:r>
              <a:rPr lang="es-ES" sz="1200" kern="1200" dirty="0" err="1" smtClean="0">
                <a:solidFill>
                  <a:schemeClr val="tx1"/>
                </a:solidFill>
                <a:latin typeface="+mn-lt"/>
                <a:ea typeface="+mn-ea"/>
                <a:cs typeface="+mn-cs"/>
              </a:rPr>
              <a:t>Cloninger</a:t>
            </a:r>
            <a:r>
              <a:rPr lang="es-ES" sz="1200" kern="1200" dirty="0" smtClean="0">
                <a:solidFill>
                  <a:schemeClr val="tx1"/>
                </a:solidFill>
                <a:latin typeface="+mn-lt"/>
                <a:ea typeface="+mn-ea"/>
                <a:cs typeface="+mn-cs"/>
              </a:rPr>
              <a:t>, sino con toda una serie de circunstancias que en principio parecen altamente nocivas para la supervivencia y capacidad de reproducción tanto en humanos como en primates, pero que tienen su significado adaptativo en contextos determinados (29):</a:t>
            </a:r>
          </a:p>
          <a:p>
            <a:endParaRPr lang="es-ES" dirty="0"/>
          </a:p>
        </p:txBody>
      </p:sp>
      <p:sp>
        <p:nvSpPr>
          <p:cNvPr id="4" name="3 Marcador de número de diapositiva"/>
          <p:cNvSpPr>
            <a:spLocks noGrp="1"/>
          </p:cNvSpPr>
          <p:nvPr>
            <p:ph type="sldNum" sz="quarter" idx="10"/>
          </p:nvPr>
        </p:nvSpPr>
        <p:spPr/>
        <p:txBody>
          <a:bodyPr/>
          <a:lstStyle/>
          <a:p>
            <a:pPr>
              <a:defRPr/>
            </a:pPr>
            <a:fld id="{C7AD505F-B2F1-4B0B-9ABB-5BA510F22089}" type="slidenum">
              <a:rPr lang="es-ES" smtClean="0"/>
              <a:pPr>
                <a:defRPr/>
              </a:pPr>
              <a:t>59</a:t>
            </a:fld>
            <a:endParaRPr lang="es-E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s-ES" sz="1200" b="1" kern="1200" dirty="0" smtClean="0">
                <a:solidFill>
                  <a:schemeClr val="tx1"/>
                </a:solidFill>
                <a:latin typeface="+mn-lt"/>
                <a:ea typeface="+mn-ea"/>
                <a:cs typeface="+mn-cs"/>
              </a:rPr>
              <a:t>a) Tendencia a evitar las relaciones sociales. </a:t>
            </a:r>
            <a:r>
              <a:rPr lang="es-ES" sz="1200" kern="1200" dirty="0" smtClean="0">
                <a:solidFill>
                  <a:schemeClr val="tx1"/>
                </a:solidFill>
                <a:latin typeface="+mn-lt"/>
                <a:ea typeface="+mn-ea"/>
                <a:cs typeface="+mn-cs"/>
              </a:rPr>
              <a:t>Un déficit de 5-HIAA en LCR se correlaciona con una socialización reducida. Los problemas de funcionamiento social que empiezan a edades tempranas se correlacionan a su vez con el uso excesivo de alcohol y otras sustancias en la adolescencia. Desde el punto de vista evolucionista la cuestión es ¿qué ventaja adaptativa puede obtenerse de la conducta que tiende a evitar las relaciones sociales? Formar parte de un grupo social tiene ventajas evidentes, como defenderse de depredadores. En épocas de abundancia el vivir en grupo tiene pocos costes nutricionales para los primates. Pero hay condiciones donde vivir solo puede ser más beneficioso. Por ejemplo, en tiempos de escasez los grupos sociales grandes pueden consumir rápidamente sus limitados recursos. Una posible ventaja de ser solitario cuando los recursos son escasos es que el primate que se alimenta por su cuenta puede evitar competir con otros miembros del grupo y así es más probable que continúe obteniendo las calorías suficientes para sobrevivir.</a:t>
            </a:r>
          </a:p>
        </p:txBody>
      </p:sp>
      <p:sp>
        <p:nvSpPr>
          <p:cNvPr id="4" name="3 Marcador de número de diapositiva"/>
          <p:cNvSpPr>
            <a:spLocks noGrp="1"/>
          </p:cNvSpPr>
          <p:nvPr>
            <p:ph type="sldNum" sz="quarter" idx="10"/>
          </p:nvPr>
        </p:nvSpPr>
        <p:spPr/>
        <p:txBody>
          <a:bodyPr/>
          <a:lstStyle/>
          <a:p>
            <a:pPr>
              <a:defRPr/>
            </a:pPr>
            <a:fld id="{C7AD505F-B2F1-4B0B-9ABB-5BA510F22089}" type="slidenum">
              <a:rPr lang="es-ES" smtClean="0"/>
              <a:pPr>
                <a:defRPr/>
              </a:pPr>
              <a:t>60</a:t>
            </a:fld>
            <a:endParaRPr lang="es-E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s-ES" sz="1200" b="1" kern="1200" dirty="0" smtClean="0">
                <a:solidFill>
                  <a:schemeClr val="tx1"/>
                </a:solidFill>
                <a:latin typeface="+mn-lt"/>
                <a:ea typeface="+mn-ea"/>
                <a:cs typeface="+mn-cs"/>
              </a:rPr>
              <a:t>b) Déficit de control de impulsos y conducta impulsiva. </a:t>
            </a:r>
            <a:r>
              <a:rPr lang="es-ES" sz="1200" kern="1200" dirty="0" smtClean="0">
                <a:solidFill>
                  <a:schemeClr val="tx1"/>
                </a:solidFill>
                <a:latin typeface="+mn-lt"/>
                <a:ea typeface="+mn-ea"/>
                <a:cs typeface="+mn-cs"/>
              </a:rPr>
              <a:t>La impulsividad puede llevar al animal a asumir situaciones potencialmente peligrosas (alto riesgo para obtener un posible alto beneficio), como puede ser la búsqueda impulsiva de oportunidades de apareamiento furtivo con el riesgo de desencadenar la venganza de los individuos de un rango social superior</a:t>
            </a:r>
          </a:p>
        </p:txBody>
      </p:sp>
      <p:sp>
        <p:nvSpPr>
          <p:cNvPr id="4" name="3 Marcador de número de diapositiva"/>
          <p:cNvSpPr>
            <a:spLocks noGrp="1"/>
          </p:cNvSpPr>
          <p:nvPr>
            <p:ph type="sldNum" sz="quarter" idx="10"/>
          </p:nvPr>
        </p:nvSpPr>
        <p:spPr/>
        <p:txBody>
          <a:bodyPr/>
          <a:lstStyle/>
          <a:p>
            <a:pPr>
              <a:defRPr/>
            </a:pPr>
            <a:fld id="{C7AD505F-B2F1-4B0B-9ABB-5BA510F22089}" type="slidenum">
              <a:rPr lang="es-ES" smtClean="0"/>
              <a:pPr>
                <a:defRPr/>
              </a:pPr>
              <a:t>61</a:t>
            </a:fld>
            <a:endParaRPr lang="es-E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s-ES" sz="1200" b="1" kern="1200" dirty="0" smtClean="0">
                <a:solidFill>
                  <a:schemeClr val="tx1"/>
                </a:solidFill>
                <a:latin typeface="+mn-lt"/>
                <a:ea typeface="+mn-ea"/>
                <a:cs typeface="+mn-cs"/>
              </a:rPr>
              <a:t>c) Migración temprana. </a:t>
            </a:r>
            <a:r>
              <a:rPr lang="es-ES" sz="1200" kern="1200" dirty="0" smtClean="0">
                <a:solidFill>
                  <a:schemeClr val="tx1"/>
                </a:solidFill>
                <a:latin typeface="+mn-lt"/>
                <a:ea typeface="+mn-ea"/>
                <a:cs typeface="+mn-cs"/>
              </a:rPr>
              <a:t>En el caso de los macacos, los machos jóvenes emigran desde su grupo social a otro. Los individuos con bajas concentraciones de 5-HIAA en el LCR tienden a emigrar más precozmente, muchas veces antes de alcanzar la madurez, lo que puede ocasionar su muerte prematura. Pero es posible que estos machos emigren pronto a la búsqueda de oportunidades sexuales (reproductivas). Los machos que permanecen en su grupo tienen menos probabilidades de reproducirse.</a:t>
            </a:r>
          </a:p>
        </p:txBody>
      </p:sp>
      <p:sp>
        <p:nvSpPr>
          <p:cNvPr id="4" name="3 Marcador de número de diapositiva"/>
          <p:cNvSpPr>
            <a:spLocks noGrp="1"/>
          </p:cNvSpPr>
          <p:nvPr>
            <p:ph type="sldNum" sz="quarter" idx="10"/>
          </p:nvPr>
        </p:nvSpPr>
        <p:spPr/>
        <p:txBody>
          <a:bodyPr/>
          <a:lstStyle/>
          <a:p>
            <a:pPr>
              <a:defRPr/>
            </a:pPr>
            <a:fld id="{C7AD505F-B2F1-4B0B-9ABB-5BA510F22089}" type="slidenum">
              <a:rPr lang="es-ES" smtClean="0"/>
              <a:pPr>
                <a:defRPr/>
              </a:pPr>
              <a:t>62</a:t>
            </a:fld>
            <a:endParaRPr lang="es-E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s-ES" sz="1200" b="1" kern="1200" dirty="0" smtClean="0">
                <a:solidFill>
                  <a:schemeClr val="tx1"/>
                </a:solidFill>
                <a:latin typeface="+mn-lt"/>
                <a:ea typeface="+mn-ea"/>
                <a:cs typeface="+mn-cs"/>
              </a:rPr>
              <a:t>d) Agresividad. </a:t>
            </a:r>
            <a:r>
              <a:rPr lang="es-ES" sz="1200" kern="1200" dirty="0" smtClean="0">
                <a:solidFill>
                  <a:schemeClr val="tx1"/>
                </a:solidFill>
                <a:latin typeface="+mn-lt"/>
                <a:ea typeface="+mn-ea"/>
                <a:cs typeface="+mn-cs"/>
              </a:rPr>
              <a:t>Los bajos niveles de 5-HIAA en LCR están asociados a un tipo de agresividad desenfrenada, no competitiva, que puede hacer que el animal se enzarce en peleas que pueden dar lugar a lesiones importantes o a muerte prematura. Pero cuando no están en grupos sociales los macacos machos adultos a menudo viven y viajan en solitario. Sin el potencial beneficio de la seguridad que ofrece el grupo, los machos solitarios deben defenderse solos. Una tendencia a actuar agresivamente puede ofrecer una ventaja competitiva cuando se enfrenta a otros machos solitarios.</a:t>
            </a:r>
          </a:p>
          <a:p>
            <a:endParaRPr lang="es-ES" dirty="0"/>
          </a:p>
        </p:txBody>
      </p:sp>
      <p:sp>
        <p:nvSpPr>
          <p:cNvPr id="4" name="3 Marcador de número de diapositiva"/>
          <p:cNvSpPr>
            <a:spLocks noGrp="1"/>
          </p:cNvSpPr>
          <p:nvPr>
            <p:ph type="sldNum" sz="quarter" idx="10"/>
          </p:nvPr>
        </p:nvSpPr>
        <p:spPr/>
        <p:txBody>
          <a:bodyPr/>
          <a:lstStyle/>
          <a:p>
            <a:pPr>
              <a:defRPr/>
            </a:pPr>
            <a:fld id="{C7AD505F-B2F1-4B0B-9ABB-5BA510F22089}" type="slidenum">
              <a:rPr lang="es-ES" smtClean="0"/>
              <a:pPr>
                <a:defRPr/>
              </a:pPr>
              <a:t>63</a:t>
            </a:fld>
            <a:endParaRPr lang="es-E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sz="1200" kern="1200" dirty="0" smtClean="0">
                <a:solidFill>
                  <a:schemeClr val="tx1"/>
                </a:solidFill>
                <a:latin typeface="+mn-lt"/>
                <a:ea typeface="+mn-ea"/>
                <a:cs typeface="+mn-cs"/>
              </a:rPr>
              <a:t>Los machos con bajas concentraciones de 5-HIAA en el LCR se reproducen a una edad más temprana, en una estrategia de “vive deprisa, muere joven...”. </a:t>
            </a:r>
            <a:endParaRPr lang="es-ES" dirty="0"/>
          </a:p>
        </p:txBody>
      </p:sp>
      <p:sp>
        <p:nvSpPr>
          <p:cNvPr id="4" name="3 Marcador de número de diapositiva"/>
          <p:cNvSpPr>
            <a:spLocks noGrp="1"/>
          </p:cNvSpPr>
          <p:nvPr>
            <p:ph type="sldNum" sz="quarter" idx="10"/>
          </p:nvPr>
        </p:nvSpPr>
        <p:spPr/>
        <p:txBody>
          <a:bodyPr/>
          <a:lstStyle/>
          <a:p>
            <a:pPr>
              <a:defRPr/>
            </a:pPr>
            <a:fld id="{C7AD505F-B2F1-4B0B-9ABB-5BA510F22089}" type="slidenum">
              <a:rPr lang="es-ES" smtClean="0"/>
              <a:pPr>
                <a:defRPr/>
              </a:pPr>
              <a:t>64</a:t>
            </a:fld>
            <a:endParaRPr lang="es-E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fontScale="55000" lnSpcReduction="20000"/>
          </a:bodyPr>
          <a:lstStyle/>
          <a:p>
            <a:r>
              <a:rPr lang="es-ES" sz="1200" b="1" kern="1200" dirty="0" smtClean="0">
                <a:solidFill>
                  <a:schemeClr val="tx1"/>
                </a:solidFill>
                <a:latin typeface="+mn-lt"/>
                <a:ea typeface="+mn-ea"/>
                <a:cs typeface="+mn-cs"/>
              </a:rPr>
              <a:t>IMPLICACIONES TERAPÉUTICAS</a:t>
            </a:r>
          </a:p>
          <a:p>
            <a:r>
              <a:rPr lang="es-ES" sz="1200" kern="1200" dirty="0" smtClean="0">
                <a:solidFill>
                  <a:schemeClr val="tx1"/>
                </a:solidFill>
                <a:latin typeface="+mn-lt"/>
                <a:ea typeface="+mn-ea"/>
                <a:cs typeface="+mn-cs"/>
              </a:rPr>
              <a:t> </a:t>
            </a:r>
          </a:p>
          <a:p>
            <a:r>
              <a:rPr lang="es-ES" sz="1200" kern="1200" dirty="0" smtClean="0">
                <a:solidFill>
                  <a:schemeClr val="tx1"/>
                </a:solidFill>
                <a:latin typeface="+mn-lt"/>
                <a:ea typeface="+mn-ea"/>
                <a:cs typeface="+mn-cs"/>
              </a:rPr>
              <a:t>El interés de la aproximación evolucionista al problema de las drogodependencias no es simplemente teórico o academicista. Esta perspectiva alienta la atención terapéutica hacia la diversidad de factores que influyen sobre las emociones, tales como las relaciones, el apoyo social, desigualdad social, la experiencia de discriminación y las oportunidades o su ausencia. Hay razones por las que las personas que no tienen éxito en la competición social es probable que experimente emociones positivas con menos frecuencia, emociones negativas con más frecuencia, tomen drogas más a menudo y respondan peor al tratamiento. </a:t>
            </a:r>
          </a:p>
          <a:p>
            <a:r>
              <a:rPr lang="es-ES" sz="1200" b="1" kern="1200" dirty="0" smtClean="0">
                <a:solidFill>
                  <a:schemeClr val="tx1"/>
                </a:solidFill>
                <a:latin typeface="+mn-lt"/>
                <a:ea typeface="+mn-ea"/>
                <a:cs typeface="+mn-cs"/>
              </a:rPr>
              <a:t> </a:t>
            </a:r>
          </a:p>
          <a:p>
            <a:r>
              <a:rPr lang="es-ES" sz="1200" b="1" kern="1200" dirty="0" smtClean="0">
                <a:solidFill>
                  <a:schemeClr val="tx1"/>
                </a:solidFill>
                <a:latin typeface="+mn-lt"/>
                <a:ea typeface="+mn-ea"/>
                <a:cs typeface="+mn-cs"/>
              </a:rPr>
              <a:t>ESTRATEGIAS DE PREVENCIÓN DE LAS DROGODEPENDENCIAS</a:t>
            </a:r>
          </a:p>
          <a:p>
            <a:r>
              <a:rPr lang="es-ES" sz="1200" kern="1200" dirty="0" smtClean="0">
                <a:solidFill>
                  <a:schemeClr val="tx1"/>
                </a:solidFill>
                <a:latin typeface="+mn-lt"/>
                <a:ea typeface="+mn-ea"/>
                <a:cs typeface="+mn-cs"/>
              </a:rPr>
              <a:t>Las intervenciones ambientales que mejoren las condiciones generales para el desarrollo de los niños tanto en la familia como en el medio social próximo son fundamentales para reducir la probabilidad de que desarrollen estrategias a corto plazo y rechazo de las convenciones sociales, que a menudo conducen al abuso de sustancias (</a:t>
            </a:r>
            <a:r>
              <a:rPr lang="es-ES" sz="1200" kern="1200" dirty="0" err="1" smtClean="0">
                <a:solidFill>
                  <a:schemeClr val="tx1"/>
                </a:solidFill>
                <a:latin typeface="+mn-lt"/>
                <a:ea typeface="+mn-ea"/>
                <a:cs typeface="+mn-cs"/>
              </a:rPr>
              <a:t>Lende</a:t>
            </a:r>
            <a:r>
              <a:rPr lang="es-ES" sz="1200" kern="1200" dirty="0" smtClean="0">
                <a:solidFill>
                  <a:schemeClr val="tx1"/>
                </a:solidFill>
                <a:latin typeface="+mn-lt"/>
                <a:ea typeface="+mn-ea"/>
                <a:cs typeface="+mn-cs"/>
              </a:rPr>
              <a:t> y Smith, 2002). </a:t>
            </a:r>
          </a:p>
          <a:p>
            <a:r>
              <a:rPr lang="es-ES" sz="1200" kern="1200" dirty="0" smtClean="0">
                <a:solidFill>
                  <a:schemeClr val="tx1"/>
                </a:solidFill>
                <a:latin typeface="+mn-lt"/>
                <a:ea typeface="+mn-ea"/>
                <a:cs typeface="+mn-cs"/>
              </a:rPr>
              <a:t>Algunas investigaciones inspiradas en la perspectiva de la historia vital han valorado la </a:t>
            </a:r>
            <a:r>
              <a:rPr lang="es-ES" sz="1200" kern="1200" dirty="0" err="1" smtClean="0">
                <a:solidFill>
                  <a:schemeClr val="tx1"/>
                </a:solidFill>
                <a:latin typeface="+mn-lt"/>
                <a:ea typeface="+mn-ea"/>
                <a:cs typeface="+mn-cs"/>
              </a:rPr>
              <a:t>impredecibilidad</a:t>
            </a:r>
            <a:r>
              <a:rPr lang="es-ES" sz="1200" kern="1200" dirty="0" smtClean="0">
                <a:solidFill>
                  <a:schemeClr val="tx1"/>
                </a:solidFill>
                <a:latin typeface="+mn-lt"/>
                <a:ea typeface="+mn-ea"/>
                <a:cs typeface="+mn-cs"/>
              </a:rPr>
              <a:t> en el medio familiar como una dimensión particularmente relevante para caracterizar el funcionamiento de familias donde la ausencia de rutinas y reglas familiares consistentes durante un periodo crítico en el desarrollo tienen consecuencias a largo plazo para la conducta y las respuestas emocionales del niño. Las características del ambiente en los primeros años de vida pueden conducir a un modelo mental de que el futuro es incierto, llevando al rechazo de recompensas y beneficios futuros por no confiar en ellos. Alterar la </a:t>
            </a:r>
            <a:r>
              <a:rPr lang="es-ES" sz="1200" kern="1200" dirty="0" err="1" smtClean="0">
                <a:solidFill>
                  <a:schemeClr val="tx1"/>
                </a:solidFill>
                <a:latin typeface="+mn-lt"/>
                <a:ea typeface="+mn-ea"/>
                <a:cs typeface="+mn-cs"/>
              </a:rPr>
              <a:t>predecibilidad</a:t>
            </a:r>
            <a:r>
              <a:rPr lang="es-ES" sz="1200" kern="1200" dirty="0" smtClean="0">
                <a:solidFill>
                  <a:schemeClr val="tx1"/>
                </a:solidFill>
                <a:latin typeface="+mn-lt"/>
                <a:ea typeface="+mn-ea"/>
                <a:cs typeface="+mn-cs"/>
              </a:rPr>
              <a:t> ambiental puede ser un objetivo factible para la intervención en terapia familiar que podría producir resultados duraderos. En consistencia con esta afirmación, casi la única estrategia preventiva para el uso indebido de alcohol en jóvenes que reúne criterios Cochrane de eficacia es justamente un programa familiar (</a:t>
            </a:r>
            <a:r>
              <a:rPr lang="es-ES" sz="1200" kern="1200" dirty="0" err="1" smtClean="0">
                <a:solidFill>
                  <a:schemeClr val="tx1"/>
                </a:solidFill>
                <a:latin typeface="+mn-lt"/>
                <a:ea typeface="+mn-ea"/>
                <a:cs typeface="+mn-cs"/>
              </a:rPr>
              <a:t>Chick</a:t>
            </a:r>
            <a:r>
              <a:rPr lang="es-ES" sz="1200" kern="1200" dirty="0" smtClean="0">
                <a:solidFill>
                  <a:schemeClr val="tx1"/>
                </a:solidFill>
                <a:latin typeface="+mn-lt"/>
                <a:ea typeface="+mn-ea"/>
                <a:cs typeface="+mn-cs"/>
              </a:rPr>
              <a:t>, 2002).</a:t>
            </a:r>
          </a:p>
          <a:p>
            <a:r>
              <a:rPr lang="es-ES" sz="1200" kern="1200" dirty="0" smtClean="0">
                <a:solidFill>
                  <a:schemeClr val="tx1"/>
                </a:solidFill>
                <a:latin typeface="+mn-lt"/>
                <a:ea typeface="+mn-ea"/>
                <a:cs typeface="+mn-cs"/>
              </a:rPr>
              <a:t> </a:t>
            </a:r>
          </a:p>
          <a:p>
            <a:r>
              <a:rPr lang="es-ES" sz="1200" b="1" kern="1200" dirty="0" smtClean="0">
                <a:solidFill>
                  <a:schemeClr val="tx1"/>
                </a:solidFill>
                <a:latin typeface="+mn-lt"/>
                <a:ea typeface="+mn-ea"/>
                <a:cs typeface="+mn-cs"/>
              </a:rPr>
              <a:t>TERAPIAS PSICOLÓGICAS</a:t>
            </a:r>
          </a:p>
          <a:p>
            <a:r>
              <a:rPr lang="es-ES" sz="1200" kern="1200" dirty="0" smtClean="0">
                <a:solidFill>
                  <a:schemeClr val="tx1"/>
                </a:solidFill>
                <a:latin typeface="+mn-lt"/>
                <a:ea typeface="+mn-ea"/>
                <a:cs typeface="+mn-cs"/>
              </a:rPr>
              <a:t>Es probable que sean efectivas las tácticas que tengan en consideración la resistencia inicial debida a la desviación de las convenciones sociales y los modelos cerrados (por ejemplo, la entrevista motivacional de Miller y </a:t>
            </a:r>
            <a:r>
              <a:rPr lang="es-ES" sz="1200" kern="1200" dirty="0" err="1" smtClean="0">
                <a:solidFill>
                  <a:schemeClr val="tx1"/>
                </a:solidFill>
                <a:latin typeface="+mn-lt"/>
                <a:ea typeface="+mn-ea"/>
                <a:cs typeface="+mn-cs"/>
              </a:rPr>
              <a:t>Rollnick</a:t>
            </a:r>
            <a:r>
              <a:rPr lang="es-ES" sz="1200" kern="1200" dirty="0" smtClean="0">
                <a:solidFill>
                  <a:schemeClr val="tx1"/>
                </a:solidFill>
                <a:latin typeface="+mn-lt"/>
                <a:ea typeface="+mn-ea"/>
                <a:cs typeface="+mn-cs"/>
              </a:rPr>
              <a:t>, 1999), seguidas de intervenciones más centradas en el desarrollo de la autorregulación y de estrategias conductuales y vitales a largo plazo. </a:t>
            </a:r>
          </a:p>
          <a:p>
            <a:r>
              <a:rPr lang="es-ES" sz="1200" kern="1200" dirty="0" smtClean="0">
                <a:solidFill>
                  <a:schemeClr val="tx1"/>
                </a:solidFill>
                <a:latin typeface="+mn-lt"/>
                <a:ea typeface="+mn-ea"/>
                <a:cs typeface="+mn-cs"/>
              </a:rPr>
              <a:t>Se han descrito terapias de grupo para las adicciones a la luz de la teoría del apego (</a:t>
            </a:r>
            <a:r>
              <a:rPr lang="es-ES" sz="1200" kern="1200" dirty="0" err="1" smtClean="0">
                <a:solidFill>
                  <a:schemeClr val="tx1"/>
                </a:solidFill>
                <a:latin typeface="+mn-lt"/>
                <a:ea typeface="+mn-ea"/>
                <a:cs typeface="+mn-cs"/>
              </a:rPr>
              <a:t>Hofler</a:t>
            </a:r>
            <a:r>
              <a:rPr lang="es-ES" sz="1200" kern="1200" dirty="0" smtClean="0">
                <a:solidFill>
                  <a:schemeClr val="tx1"/>
                </a:solidFill>
                <a:latin typeface="+mn-lt"/>
                <a:ea typeface="+mn-ea"/>
                <a:cs typeface="+mn-cs"/>
              </a:rPr>
              <a:t> y Kooyman,1996; Flores, 2001).</a:t>
            </a:r>
          </a:p>
          <a:p>
            <a:r>
              <a:rPr lang="es-ES" sz="1200" kern="1200" dirty="0" smtClean="0">
                <a:solidFill>
                  <a:schemeClr val="tx1"/>
                </a:solidFill>
                <a:latin typeface="+mn-lt"/>
                <a:ea typeface="+mn-ea"/>
                <a:cs typeface="+mn-cs"/>
              </a:rPr>
              <a:t>La elevación temporal de la CAASR</a:t>
            </a:r>
            <a:r>
              <a:rPr lang="es-ES" sz="1200" i="1" kern="1200" dirty="0" smtClean="0">
                <a:solidFill>
                  <a:schemeClr val="tx1"/>
                </a:solidFill>
                <a:latin typeface="+mn-lt"/>
                <a:ea typeface="+mn-ea"/>
                <a:cs typeface="+mn-cs"/>
              </a:rPr>
              <a:t> </a:t>
            </a:r>
            <a:r>
              <a:rPr lang="es-ES" sz="1200" kern="1200" dirty="0" smtClean="0">
                <a:solidFill>
                  <a:schemeClr val="tx1"/>
                </a:solidFill>
                <a:latin typeface="+mn-lt"/>
                <a:ea typeface="+mn-ea"/>
                <a:cs typeface="+mn-cs"/>
              </a:rPr>
              <a:t>podría ser una vía de abordaje para los terapeutas cognitivos, que pueden ayudar al consumidor de la sustancia a evaluar sus expectativas y cogniciones ligadas la consumo: “te sientes más sexy cuando bebes. Revisemos las pruebas de tu éxito sexual bajo la influencia del alcohol” (</a:t>
            </a:r>
            <a:r>
              <a:rPr lang="es-ES" sz="1200" kern="1200" dirty="0" err="1" smtClean="0">
                <a:solidFill>
                  <a:schemeClr val="tx1"/>
                </a:solidFill>
                <a:latin typeface="+mn-lt"/>
                <a:ea typeface="+mn-ea"/>
                <a:cs typeface="+mn-cs"/>
              </a:rPr>
              <a:t>Chick</a:t>
            </a:r>
            <a:r>
              <a:rPr lang="es-ES" sz="1200" kern="1200" dirty="0" smtClean="0">
                <a:solidFill>
                  <a:schemeClr val="tx1"/>
                </a:solidFill>
                <a:latin typeface="+mn-lt"/>
                <a:ea typeface="+mn-ea"/>
                <a:cs typeface="+mn-cs"/>
              </a:rPr>
              <a:t>, 2002).</a:t>
            </a:r>
          </a:p>
          <a:p>
            <a:r>
              <a:rPr lang="es-ES" sz="1200" kern="1200" dirty="0" smtClean="0">
                <a:solidFill>
                  <a:schemeClr val="tx1"/>
                </a:solidFill>
                <a:latin typeface="+mn-lt"/>
                <a:ea typeface="+mn-ea"/>
                <a:cs typeface="+mn-cs"/>
              </a:rPr>
              <a:t> </a:t>
            </a:r>
          </a:p>
          <a:p>
            <a:r>
              <a:rPr lang="es-ES" sz="1200" b="1" kern="1200" dirty="0" smtClean="0">
                <a:solidFill>
                  <a:schemeClr val="tx1"/>
                </a:solidFill>
                <a:latin typeface="+mn-lt"/>
                <a:ea typeface="+mn-ea"/>
                <a:cs typeface="+mn-cs"/>
              </a:rPr>
              <a:t>TERAPIAS FARMACOLÓGICAS</a:t>
            </a:r>
          </a:p>
          <a:p>
            <a:r>
              <a:rPr lang="es-ES" sz="1200" kern="1200" dirty="0" smtClean="0">
                <a:solidFill>
                  <a:schemeClr val="tx1"/>
                </a:solidFill>
                <a:latin typeface="+mn-lt"/>
                <a:ea typeface="+mn-ea"/>
                <a:cs typeface="+mn-cs"/>
              </a:rPr>
              <a:t>Los alcohólicos de tipo 2 de </a:t>
            </a:r>
            <a:r>
              <a:rPr lang="es-ES" sz="1200" kern="1200" dirty="0" err="1" smtClean="0">
                <a:solidFill>
                  <a:schemeClr val="tx1"/>
                </a:solidFill>
                <a:latin typeface="+mn-lt"/>
                <a:ea typeface="+mn-ea"/>
                <a:cs typeface="+mn-cs"/>
              </a:rPr>
              <a:t>Cloninger</a:t>
            </a:r>
            <a:r>
              <a:rPr lang="es-ES" sz="1200" kern="1200" dirty="0" smtClean="0">
                <a:solidFill>
                  <a:schemeClr val="tx1"/>
                </a:solidFill>
                <a:latin typeface="+mn-lt"/>
                <a:ea typeface="+mn-ea"/>
                <a:cs typeface="+mn-cs"/>
              </a:rPr>
              <a:t>, caracterizados por una baja producción de serotonina en el SNC, podrían beneficiarse en teoría de fármacos </a:t>
            </a:r>
            <a:r>
              <a:rPr lang="es-ES" sz="1200" kern="1200" dirty="0" err="1" smtClean="0">
                <a:solidFill>
                  <a:schemeClr val="tx1"/>
                </a:solidFill>
                <a:latin typeface="+mn-lt"/>
                <a:ea typeface="+mn-ea"/>
                <a:cs typeface="+mn-cs"/>
              </a:rPr>
              <a:t>serotoninérgicos</a:t>
            </a:r>
            <a:r>
              <a:rPr lang="es-ES" sz="1200" kern="1200" dirty="0" smtClean="0">
                <a:solidFill>
                  <a:schemeClr val="tx1"/>
                </a:solidFill>
                <a:latin typeface="+mn-lt"/>
                <a:ea typeface="+mn-ea"/>
                <a:cs typeface="+mn-cs"/>
              </a:rPr>
              <a:t> como los inhibidores selectivos de la </a:t>
            </a:r>
            <a:r>
              <a:rPr lang="es-ES" sz="1200" kern="1200" dirty="0" err="1" smtClean="0">
                <a:solidFill>
                  <a:schemeClr val="tx1"/>
                </a:solidFill>
                <a:latin typeface="+mn-lt"/>
                <a:ea typeface="+mn-ea"/>
                <a:cs typeface="+mn-cs"/>
              </a:rPr>
              <a:t>recaptación</a:t>
            </a:r>
            <a:r>
              <a:rPr lang="es-ES" sz="1200" kern="1200" dirty="0" smtClean="0">
                <a:solidFill>
                  <a:schemeClr val="tx1"/>
                </a:solidFill>
                <a:latin typeface="+mn-lt"/>
                <a:ea typeface="+mn-ea"/>
                <a:cs typeface="+mn-cs"/>
              </a:rPr>
              <a:t> de serotonina (ISRS) (Gerard y </a:t>
            </a:r>
            <a:r>
              <a:rPr lang="es-ES" sz="1200" kern="1200" dirty="0" err="1" smtClean="0">
                <a:solidFill>
                  <a:schemeClr val="tx1"/>
                </a:solidFill>
                <a:latin typeface="+mn-lt"/>
                <a:ea typeface="+mn-ea"/>
                <a:cs typeface="+mn-cs"/>
              </a:rPr>
              <a:t>Higley</a:t>
            </a:r>
            <a:r>
              <a:rPr lang="es-ES" sz="1200" kern="1200" dirty="0" smtClean="0">
                <a:solidFill>
                  <a:schemeClr val="tx1"/>
                </a:solidFill>
                <a:latin typeface="+mn-lt"/>
                <a:ea typeface="+mn-ea"/>
                <a:cs typeface="+mn-cs"/>
              </a:rPr>
              <a:t>, 2002). Sería sin embargo demasiado simplista pensar que los pacientes tipo 2 beberían de forma menos arriesgada si tomasen un ISRS. De hecho, parece que los pacientes tipo 2 pueden tener una evolución menos favorable con ISRS que con placebo, o no mostrar respuesta mientras que los pacientes de tipo 1 sí se benefician de estos fármacos (</a:t>
            </a:r>
            <a:r>
              <a:rPr lang="es-ES" sz="1200" kern="1200" dirty="0" err="1" smtClean="0">
                <a:solidFill>
                  <a:schemeClr val="tx1"/>
                </a:solidFill>
                <a:latin typeface="+mn-lt"/>
                <a:ea typeface="+mn-ea"/>
                <a:cs typeface="+mn-cs"/>
              </a:rPr>
              <a:t>Chick</a:t>
            </a:r>
            <a:r>
              <a:rPr lang="es-ES" sz="1200" kern="1200" dirty="0" smtClean="0">
                <a:solidFill>
                  <a:schemeClr val="tx1"/>
                </a:solidFill>
                <a:latin typeface="+mn-lt"/>
                <a:ea typeface="+mn-ea"/>
                <a:cs typeface="+mn-cs"/>
              </a:rPr>
              <a:t>, 2002).</a:t>
            </a:r>
          </a:p>
          <a:p>
            <a:r>
              <a:rPr lang="es-ES" sz="1200" kern="1200" dirty="0" smtClean="0">
                <a:solidFill>
                  <a:schemeClr val="tx1"/>
                </a:solidFill>
                <a:latin typeface="+mn-lt"/>
                <a:ea typeface="+mn-ea"/>
                <a:cs typeface="+mn-cs"/>
              </a:rPr>
              <a:t>Desde el punto de vista de los sistemas emocionales se está prestando especial atención al sistema </a:t>
            </a:r>
            <a:r>
              <a:rPr lang="es-ES" sz="1200" kern="1200" dirty="0" err="1" smtClean="0">
                <a:solidFill>
                  <a:schemeClr val="tx1"/>
                </a:solidFill>
                <a:latin typeface="+mn-lt"/>
                <a:ea typeface="+mn-ea"/>
                <a:cs typeface="+mn-cs"/>
              </a:rPr>
              <a:t>dopaminérgico</a:t>
            </a:r>
            <a:r>
              <a:rPr lang="es-ES" sz="1200" kern="1200" dirty="0" smtClean="0">
                <a:solidFill>
                  <a:schemeClr val="tx1"/>
                </a:solidFill>
                <a:latin typeface="+mn-lt"/>
                <a:ea typeface="+mn-ea"/>
                <a:cs typeface="+mn-cs"/>
              </a:rPr>
              <a:t>. Se ensayan antagonistas y agonistas parciales de los receptores </a:t>
            </a:r>
            <a:r>
              <a:rPr lang="es-ES" sz="1200" kern="1200" dirty="0" err="1" smtClean="0">
                <a:solidFill>
                  <a:schemeClr val="tx1"/>
                </a:solidFill>
                <a:latin typeface="+mn-lt"/>
                <a:ea typeface="+mn-ea"/>
                <a:cs typeface="+mn-cs"/>
              </a:rPr>
              <a:t>dopaminérgicos</a:t>
            </a:r>
            <a:r>
              <a:rPr lang="es-ES" sz="1200" kern="1200" dirty="0" smtClean="0">
                <a:solidFill>
                  <a:schemeClr val="tx1"/>
                </a:solidFill>
                <a:latin typeface="+mn-lt"/>
                <a:ea typeface="+mn-ea"/>
                <a:cs typeface="+mn-cs"/>
              </a:rPr>
              <a:t>, e incluso la inmunización contra el </a:t>
            </a:r>
            <a:r>
              <a:rPr lang="es-ES" sz="1200" kern="1200" dirty="0" err="1" smtClean="0">
                <a:solidFill>
                  <a:schemeClr val="tx1"/>
                </a:solidFill>
                <a:latin typeface="+mn-lt"/>
                <a:ea typeface="+mn-ea"/>
                <a:cs typeface="+mn-cs"/>
              </a:rPr>
              <a:t>agonismo</a:t>
            </a:r>
            <a:r>
              <a:rPr lang="es-ES" sz="1200" kern="1200" dirty="0" smtClean="0">
                <a:solidFill>
                  <a:schemeClr val="tx1"/>
                </a:solidFill>
                <a:latin typeface="+mn-lt"/>
                <a:ea typeface="+mn-ea"/>
                <a:cs typeface="+mn-cs"/>
              </a:rPr>
              <a:t> </a:t>
            </a:r>
            <a:r>
              <a:rPr lang="es-ES" sz="1200" kern="1200" dirty="0" err="1" smtClean="0">
                <a:solidFill>
                  <a:schemeClr val="tx1"/>
                </a:solidFill>
                <a:latin typeface="+mn-lt"/>
                <a:ea typeface="+mn-ea"/>
                <a:cs typeface="+mn-cs"/>
              </a:rPr>
              <a:t>dopaminérgico</a:t>
            </a:r>
            <a:r>
              <a:rPr lang="es-ES" sz="1200" kern="1200" dirty="0" smtClean="0">
                <a:solidFill>
                  <a:schemeClr val="tx1"/>
                </a:solidFill>
                <a:latin typeface="+mn-lt"/>
                <a:ea typeface="+mn-ea"/>
                <a:cs typeface="+mn-cs"/>
              </a:rPr>
              <a:t>. Sin embargo, de acuerdo con las teoría evolucionistas, los agentes que antagonizan la dopamina directamente tendrían efectos </a:t>
            </a:r>
            <a:r>
              <a:rPr lang="es-ES" sz="1200" kern="1200" dirty="0" err="1" smtClean="0">
                <a:solidFill>
                  <a:schemeClr val="tx1"/>
                </a:solidFill>
                <a:latin typeface="+mn-lt"/>
                <a:ea typeface="+mn-ea"/>
                <a:cs typeface="+mn-cs"/>
              </a:rPr>
              <a:t>antihedónicos</a:t>
            </a:r>
            <a:r>
              <a:rPr lang="es-ES" sz="1200" kern="1200" dirty="0" smtClean="0">
                <a:solidFill>
                  <a:schemeClr val="tx1"/>
                </a:solidFill>
                <a:latin typeface="+mn-lt"/>
                <a:ea typeface="+mn-ea"/>
                <a:cs typeface="+mn-cs"/>
              </a:rPr>
              <a:t> por lo que habría que esperar grandes dificultades en la cumplimentación del tratamiento. </a:t>
            </a:r>
          </a:p>
          <a:p>
            <a:r>
              <a:rPr lang="es-ES" sz="1200" kern="1200" dirty="0" smtClean="0">
                <a:solidFill>
                  <a:schemeClr val="tx1"/>
                </a:solidFill>
                <a:latin typeface="+mn-lt"/>
                <a:ea typeface="+mn-ea"/>
                <a:cs typeface="+mn-cs"/>
              </a:rPr>
              <a:t>Otros fármacos modulan las emociones tales como la ansiedad de separación y podrían jugar un papel relevante en la terapia: agonistas de la </a:t>
            </a:r>
            <a:r>
              <a:rPr lang="es-ES" sz="1200" kern="1200" dirty="0" err="1" smtClean="0">
                <a:solidFill>
                  <a:schemeClr val="tx1"/>
                </a:solidFill>
                <a:latin typeface="+mn-lt"/>
                <a:ea typeface="+mn-ea"/>
                <a:cs typeface="+mn-cs"/>
              </a:rPr>
              <a:t>oxitocina</a:t>
            </a:r>
            <a:r>
              <a:rPr lang="es-ES" sz="1200" kern="1200" dirty="0" smtClean="0">
                <a:solidFill>
                  <a:schemeClr val="tx1"/>
                </a:solidFill>
                <a:latin typeface="+mn-lt"/>
                <a:ea typeface="+mn-ea"/>
                <a:cs typeface="+mn-cs"/>
              </a:rPr>
              <a:t>, agonistas de la prolactina, agonistas colinérgicos nicotínicos y agonistas alfa1-adrenérgicos como la </a:t>
            </a:r>
            <a:r>
              <a:rPr lang="es-ES" sz="1200" kern="1200" dirty="0" err="1" smtClean="0">
                <a:solidFill>
                  <a:schemeClr val="tx1"/>
                </a:solidFill>
                <a:latin typeface="+mn-lt"/>
                <a:ea typeface="+mn-ea"/>
                <a:cs typeface="+mn-cs"/>
              </a:rPr>
              <a:t>clonidina</a:t>
            </a:r>
            <a:r>
              <a:rPr lang="es-ES" sz="1200" kern="1200" dirty="0" smtClean="0">
                <a:solidFill>
                  <a:schemeClr val="tx1"/>
                </a:solidFill>
                <a:latin typeface="+mn-lt"/>
                <a:ea typeface="+mn-ea"/>
                <a:cs typeface="+mn-cs"/>
              </a:rPr>
              <a:t>. La </a:t>
            </a:r>
            <a:r>
              <a:rPr lang="es-ES" sz="1200" kern="1200" dirty="0" err="1" smtClean="0">
                <a:solidFill>
                  <a:schemeClr val="tx1"/>
                </a:solidFill>
                <a:latin typeface="+mn-lt"/>
                <a:ea typeface="+mn-ea"/>
                <a:cs typeface="+mn-cs"/>
              </a:rPr>
              <a:t>oxitocina</a:t>
            </a:r>
            <a:r>
              <a:rPr lang="es-ES" sz="1200" kern="1200" dirty="0" smtClean="0">
                <a:solidFill>
                  <a:schemeClr val="tx1"/>
                </a:solidFill>
                <a:latin typeface="+mn-lt"/>
                <a:ea typeface="+mn-ea"/>
                <a:cs typeface="+mn-cs"/>
              </a:rPr>
              <a:t> además reduce el desarrollo de tolerancia a los opiáceos, lo que podría significar que esta sustancia sirvió a la función evolutiva de mantener la eficacia de la recompensa mediada por los </a:t>
            </a:r>
            <a:r>
              <a:rPr lang="es-ES" sz="1200" kern="1200" dirty="0" err="1" smtClean="0">
                <a:solidFill>
                  <a:schemeClr val="tx1"/>
                </a:solidFill>
                <a:latin typeface="+mn-lt"/>
                <a:ea typeface="+mn-ea"/>
                <a:cs typeface="+mn-cs"/>
              </a:rPr>
              <a:t>opioides</a:t>
            </a:r>
            <a:r>
              <a:rPr lang="es-ES" sz="1200" kern="1200" dirty="0" smtClean="0">
                <a:solidFill>
                  <a:schemeClr val="tx1"/>
                </a:solidFill>
                <a:latin typeface="+mn-lt"/>
                <a:ea typeface="+mn-ea"/>
                <a:cs typeface="+mn-cs"/>
              </a:rPr>
              <a:t> en los animales jóvenes (</a:t>
            </a:r>
            <a:r>
              <a:rPr lang="es-ES" sz="1200" kern="1200" dirty="0" err="1" smtClean="0">
                <a:solidFill>
                  <a:schemeClr val="tx1"/>
                </a:solidFill>
                <a:latin typeface="+mn-lt"/>
                <a:ea typeface="+mn-ea"/>
                <a:cs typeface="+mn-cs"/>
              </a:rPr>
              <a:t>Panksepp</a:t>
            </a:r>
            <a:r>
              <a:rPr lang="es-ES" sz="1200" kern="1200" dirty="0" smtClean="0">
                <a:solidFill>
                  <a:schemeClr val="tx1"/>
                </a:solidFill>
                <a:latin typeface="+mn-lt"/>
                <a:ea typeface="+mn-ea"/>
                <a:cs typeface="+mn-cs"/>
              </a:rPr>
              <a:t>, </a:t>
            </a:r>
            <a:r>
              <a:rPr lang="es-ES" sz="1200" kern="1200" dirty="0" err="1" smtClean="0">
                <a:solidFill>
                  <a:schemeClr val="tx1"/>
                </a:solidFill>
                <a:latin typeface="+mn-lt"/>
                <a:ea typeface="+mn-ea"/>
                <a:cs typeface="+mn-cs"/>
              </a:rPr>
              <a:t>Knutson</a:t>
            </a:r>
            <a:r>
              <a:rPr lang="es-ES" sz="1200" kern="1200" dirty="0" smtClean="0">
                <a:solidFill>
                  <a:schemeClr val="tx1"/>
                </a:solidFill>
                <a:latin typeface="+mn-lt"/>
                <a:ea typeface="+mn-ea"/>
                <a:cs typeface="+mn-cs"/>
              </a:rPr>
              <a:t> y </a:t>
            </a:r>
            <a:r>
              <a:rPr lang="es-ES" sz="1200" kern="1200" dirty="0" err="1" smtClean="0">
                <a:solidFill>
                  <a:schemeClr val="tx1"/>
                </a:solidFill>
                <a:latin typeface="+mn-lt"/>
                <a:ea typeface="+mn-ea"/>
                <a:cs typeface="+mn-cs"/>
              </a:rPr>
              <a:t>Burgdorf</a:t>
            </a:r>
            <a:r>
              <a:rPr lang="es-ES" sz="1200" kern="1200" dirty="0" smtClean="0">
                <a:solidFill>
                  <a:schemeClr val="tx1"/>
                </a:solidFill>
                <a:latin typeface="+mn-lt"/>
                <a:ea typeface="+mn-ea"/>
                <a:cs typeface="+mn-cs"/>
              </a:rPr>
              <a:t>, 2003; </a:t>
            </a:r>
            <a:r>
              <a:rPr lang="es-ES" sz="1200" kern="1200" dirty="0" err="1" smtClean="0">
                <a:solidFill>
                  <a:schemeClr val="tx1"/>
                </a:solidFill>
                <a:latin typeface="+mn-lt"/>
                <a:ea typeface="+mn-ea"/>
                <a:cs typeface="+mn-cs"/>
              </a:rPr>
              <a:t>Insel</a:t>
            </a:r>
            <a:r>
              <a:rPr lang="es-ES" sz="1200" kern="1200" dirty="0" smtClean="0">
                <a:solidFill>
                  <a:schemeClr val="tx1"/>
                </a:solidFill>
                <a:latin typeface="+mn-lt"/>
                <a:ea typeface="+mn-ea"/>
                <a:cs typeface="+mn-cs"/>
              </a:rPr>
              <a:t>, 2003). </a:t>
            </a:r>
          </a:p>
          <a:p>
            <a:endParaRPr lang="es-ES" dirty="0"/>
          </a:p>
        </p:txBody>
      </p:sp>
      <p:sp>
        <p:nvSpPr>
          <p:cNvPr id="4" name="3 Marcador de número de diapositiva"/>
          <p:cNvSpPr>
            <a:spLocks noGrp="1"/>
          </p:cNvSpPr>
          <p:nvPr>
            <p:ph type="sldNum" sz="quarter" idx="10"/>
          </p:nvPr>
        </p:nvSpPr>
        <p:spPr/>
        <p:txBody>
          <a:bodyPr/>
          <a:lstStyle/>
          <a:p>
            <a:pPr>
              <a:defRPr/>
            </a:pPr>
            <a:fld id="{C7AD505F-B2F1-4B0B-9ABB-5BA510F22089}" type="slidenum">
              <a:rPr lang="es-ES" smtClean="0"/>
              <a:pPr>
                <a:defRPr/>
              </a:pPr>
              <a:t>65</a:t>
            </a:fld>
            <a:endParaRPr lang="es-E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74755"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s-ES" smtClean="0"/>
              <a:t>La mente funciona de forma modular: se especula que hay múltiples módulos, cada uno de ellos cumpliendo una función específica del cerebro y que se conservan porque tienen un carácter adaptativo para el individuo. Estos módulos guardan relación con funciones básicas como escoger la pareja adecuada, buscar y seleccionar la comida, proteger a la prole, defender al grupo social, etc.</a:t>
            </a:r>
          </a:p>
          <a:p>
            <a:pPr eaLnBrk="1" hangingPunct="1">
              <a:spcBef>
                <a:spcPct val="0"/>
              </a:spcBef>
            </a:pPr>
            <a:endParaRPr lang="es-ES" smtClean="0"/>
          </a:p>
          <a:p>
            <a:pPr eaLnBrk="1" hangingPunct="1">
              <a:spcBef>
                <a:spcPct val="0"/>
              </a:spcBef>
            </a:pPr>
            <a:r>
              <a:rPr lang="es-ES" smtClean="0"/>
              <a:t>Sanjuán J. La teoría de la evolución y las ciencias de la conducta: el estado de la cuestión. En: Sanjuán J y Cela Conde CJ (eds): La profecía de Darwin. </a:t>
            </a:r>
            <a:r>
              <a:rPr lang="en-US" smtClean="0"/>
              <a:t>Ars Medica; 2005.</a:t>
            </a:r>
            <a:endParaRPr lang="es-ES" smtClean="0"/>
          </a:p>
          <a:p>
            <a:pPr eaLnBrk="1" hangingPunct="1">
              <a:spcBef>
                <a:spcPct val="0"/>
              </a:spcBef>
            </a:pPr>
            <a:endParaRPr lang="es-ES" smtClean="0"/>
          </a:p>
        </p:txBody>
      </p:sp>
      <p:sp>
        <p:nvSpPr>
          <p:cNvPr id="74756"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27B7E19-25B1-49DF-9FB9-CB3C11DE1A88}" type="slidenum">
              <a:rPr lang="es-ES" smtClean="0"/>
              <a:pPr/>
              <a:t>4</a:t>
            </a:fld>
            <a:endParaRPr lang="es-E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fontScale="47500" lnSpcReduction="20000"/>
          </a:bodyPr>
          <a:lstStyle/>
          <a:p>
            <a:r>
              <a:rPr lang="es-ES" dirty="0" smtClean="0"/>
              <a:t>REFERENCIAS </a:t>
            </a:r>
            <a:r>
              <a:rPr lang="es-ES" smtClean="0"/>
              <a:t>Y BIBLIOGRAFÍA</a:t>
            </a:r>
            <a:endParaRPr lang="es-ES" dirty="0" smtClean="0"/>
          </a:p>
          <a:p>
            <a:r>
              <a:rPr lang="es-ES" dirty="0" smtClean="0"/>
              <a:t>La</a:t>
            </a:r>
            <a:r>
              <a:rPr lang="es-ES" baseline="0" dirty="0" smtClean="0"/>
              <a:t> mayor parte de los comentarios proceden de: </a:t>
            </a:r>
          </a:p>
          <a:p>
            <a:r>
              <a:rPr lang="es-ES" baseline="0" dirty="0" smtClean="0"/>
              <a:t>Mora, R. Evolución y patología dual. En: </a:t>
            </a:r>
            <a:r>
              <a:rPr lang="es-ES" baseline="0" dirty="0" err="1" smtClean="0"/>
              <a:t>Haro</a:t>
            </a:r>
            <a:r>
              <a:rPr lang="es-ES" baseline="0" dirty="0" smtClean="0"/>
              <a:t> G, </a:t>
            </a:r>
            <a:r>
              <a:rPr lang="es-ES" baseline="0" dirty="0" err="1" smtClean="0"/>
              <a:t>Bobes</a:t>
            </a:r>
            <a:r>
              <a:rPr lang="es-ES" baseline="0" dirty="0" smtClean="0"/>
              <a:t> J, Casas M, </a:t>
            </a:r>
            <a:r>
              <a:rPr lang="es-ES" baseline="0" dirty="0" err="1" smtClean="0"/>
              <a:t>Didia</a:t>
            </a:r>
            <a:r>
              <a:rPr lang="es-ES" baseline="0" dirty="0" smtClean="0"/>
              <a:t> J y Rubio G (eds.). Tratado sobre Patología Dual. Reintegrando la salud mental. MRA Editores 2010.</a:t>
            </a:r>
          </a:p>
          <a:p>
            <a:endParaRPr lang="es-ES" baseline="0" dirty="0" smtClean="0"/>
          </a:p>
          <a:p>
            <a:pPr marL="228600" lvl="0" indent="-228600">
              <a:buFont typeface="+mj-lt"/>
              <a:buAutoNum type="arabicPeriod"/>
            </a:pPr>
            <a:r>
              <a:rPr lang="es-ES" sz="1200" kern="1200" dirty="0" smtClean="0">
                <a:solidFill>
                  <a:schemeClr val="tx1"/>
                </a:solidFill>
                <a:latin typeface="+mn-lt"/>
                <a:ea typeface="+mn-ea"/>
                <a:cs typeface="+mn-cs"/>
              </a:rPr>
              <a:t>Sanjuán J. La teoría de la evolución y las ciencias de la conducta: el estado de la cuestión. En: Sanjuán J y Cela Conde CJ (</a:t>
            </a:r>
            <a:r>
              <a:rPr lang="es-ES" sz="1200" kern="1200" dirty="0" err="1" smtClean="0">
                <a:solidFill>
                  <a:schemeClr val="tx1"/>
                </a:solidFill>
                <a:latin typeface="+mn-lt"/>
                <a:ea typeface="+mn-ea"/>
                <a:cs typeface="+mn-cs"/>
              </a:rPr>
              <a:t>eds</a:t>
            </a:r>
            <a:r>
              <a:rPr lang="es-ES" sz="1200" kern="1200" dirty="0" smtClean="0">
                <a:solidFill>
                  <a:schemeClr val="tx1"/>
                </a:solidFill>
                <a:latin typeface="+mn-lt"/>
                <a:ea typeface="+mn-ea"/>
                <a:cs typeface="+mn-cs"/>
              </a:rPr>
              <a:t>): La profecía de Darwin. </a:t>
            </a:r>
            <a:r>
              <a:rPr lang="en-US" sz="1200" kern="1200" dirty="0" err="1" smtClean="0">
                <a:solidFill>
                  <a:schemeClr val="tx1"/>
                </a:solidFill>
                <a:latin typeface="+mn-lt"/>
                <a:ea typeface="+mn-ea"/>
                <a:cs typeface="+mn-cs"/>
              </a:rPr>
              <a:t>Ars</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Medica</a:t>
            </a:r>
            <a:r>
              <a:rPr lang="en-US" sz="1200" kern="1200" dirty="0" smtClean="0">
                <a:solidFill>
                  <a:schemeClr val="tx1"/>
                </a:solidFill>
                <a:latin typeface="+mn-lt"/>
                <a:ea typeface="+mn-ea"/>
                <a:cs typeface="+mn-cs"/>
              </a:rPr>
              <a:t>; 2005.</a:t>
            </a:r>
            <a:endParaRPr lang="es-ES" sz="1200" kern="1200" dirty="0" smtClean="0">
              <a:solidFill>
                <a:schemeClr val="tx1"/>
              </a:solidFill>
              <a:latin typeface="+mn-lt"/>
              <a:ea typeface="+mn-ea"/>
              <a:cs typeface="+mn-cs"/>
            </a:endParaRPr>
          </a:p>
          <a:p>
            <a:pPr marL="228600" lvl="0" indent="-228600">
              <a:buFont typeface="+mj-lt"/>
              <a:buAutoNum type="arabicPeriod"/>
            </a:pPr>
            <a:r>
              <a:rPr lang="en-GB" sz="1200" kern="1200" dirty="0" smtClean="0">
                <a:solidFill>
                  <a:schemeClr val="tx1"/>
                </a:solidFill>
                <a:latin typeface="+mn-lt"/>
                <a:ea typeface="+mn-ea"/>
                <a:cs typeface="+mn-cs"/>
              </a:rPr>
              <a:t>Baron-Cohen S, editor. The maladapted mind. Hove: Psychology Press; 1997.</a:t>
            </a:r>
            <a:endParaRPr lang="es-ES" sz="1200" kern="1200" dirty="0" smtClean="0">
              <a:solidFill>
                <a:schemeClr val="tx1"/>
              </a:solidFill>
              <a:latin typeface="+mn-lt"/>
              <a:ea typeface="+mn-ea"/>
              <a:cs typeface="+mn-cs"/>
            </a:endParaRPr>
          </a:p>
          <a:p>
            <a:pPr marL="228600" lvl="0" indent="-228600">
              <a:buFont typeface="+mj-lt"/>
              <a:buAutoNum type="arabicPeriod"/>
            </a:pPr>
            <a:r>
              <a:rPr lang="en-US" sz="1200" kern="1200" dirty="0" err="1" smtClean="0">
                <a:solidFill>
                  <a:schemeClr val="tx1"/>
                </a:solidFill>
                <a:latin typeface="+mn-lt"/>
                <a:ea typeface="+mn-ea"/>
                <a:cs typeface="+mn-cs"/>
              </a:rPr>
              <a:t>Nesse</a:t>
            </a:r>
            <a:r>
              <a:rPr lang="en-US" sz="1200" kern="1200" dirty="0" smtClean="0">
                <a:solidFill>
                  <a:schemeClr val="tx1"/>
                </a:solidFill>
                <a:latin typeface="+mn-lt"/>
                <a:ea typeface="+mn-ea"/>
                <a:cs typeface="+mn-cs"/>
              </a:rPr>
              <a:t> RM. An evolutionary perspective on substance abuse. </a:t>
            </a:r>
            <a:r>
              <a:rPr lang="en-US" sz="1200" kern="1200" dirty="0" err="1" smtClean="0">
                <a:solidFill>
                  <a:schemeClr val="tx1"/>
                </a:solidFill>
                <a:latin typeface="+mn-lt"/>
                <a:ea typeface="+mn-ea"/>
                <a:cs typeface="+mn-cs"/>
              </a:rPr>
              <a:t>Etology</a:t>
            </a:r>
            <a:r>
              <a:rPr lang="en-US" sz="1200" kern="1200" dirty="0" smtClean="0">
                <a:solidFill>
                  <a:schemeClr val="tx1"/>
                </a:solidFill>
                <a:latin typeface="+mn-lt"/>
                <a:ea typeface="+mn-ea"/>
                <a:cs typeface="+mn-cs"/>
              </a:rPr>
              <a:t> and Sociobiology 1994;15:339-348.</a:t>
            </a:r>
            <a:endParaRPr lang="es-ES" sz="1200" kern="1200" dirty="0" smtClean="0">
              <a:solidFill>
                <a:schemeClr val="tx1"/>
              </a:solidFill>
              <a:latin typeface="+mn-lt"/>
              <a:ea typeface="+mn-ea"/>
              <a:cs typeface="+mn-cs"/>
            </a:endParaRPr>
          </a:p>
          <a:p>
            <a:pPr marL="228600" lvl="0" indent="-228600">
              <a:buFont typeface="+mj-lt"/>
              <a:buAutoNum type="arabicPeriod"/>
            </a:pPr>
            <a:r>
              <a:rPr lang="en-US" sz="1200" kern="1200" dirty="0" err="1" smtClean="0">
                <a:solidFill>
                  <a:schemeClr val="tx1"/>
                </a:solidFill>
                <a:latin typeface="+mn-lt"/>
                <a:ea typeface="+mn-ea"/>
                <a:cs typeface="+mn-cs"/>
              </a:rPr>
              <a:t>Saah</a:t>
            </a:r>
            <a:r>
              <a:rPr lang="en-US" sz="1200" kern="1200" dirty="0" smtClean="0">
                <a:solidFill>
                  <a:schemeClr val="tx1"/>
                </a:solidFill>
                <a:latin typeface="+mn-lt"/>
                <a:ea typeface="+mn-ea"/>
                <a:cs typeface="+mn-cs"/>
              </a:rPr>
              <a:t> T. The evolutionary origins and significance of drug addiction. </a:t>
            </a:r>
            <a:r>
              <a:rPr lang="es-ES" sz="1200" kern="1200" dirty="0" err="1" smtClean="0">
                <a:solidFill>
                  <a:schemeClr val="tx1"/>
                </a:solidFill>
                <a:latin typeface="+mn-lt"/>
                <a:ea typeface="+mn-ea"/>
                <a:cs typeface="+mn-cs"/>
              </a:rPr>
              <a:t>Harm</a:t>
            </a:r>
            <a:r>
              <a:rPr lang="es-ES" sz="1200" kern="1200" dirty="0" smtClean="0">
                <a:solidFill>
                  <a:schemeClr val="tx1"/>
                </a:solidFill>
                <a:latin typeface="+mn-lt"/>
                <a:ea typeface="+mn-ea"/>
                <a:cs typeface="+mn-cs"/>
              </a:rPr>
              <a:t> </a:t>
            </a:r>
            <a:r>
              <a:rPr lang="es-ES" sz="1200" kern="1200" dirty="0" err="1" smtClean="0">
                <a:solidFill>
                  <a:schemeClr val="tx1"/>
                </a:solidFill>
                <a:latin typeface="+mn-lt"/>
                <a:ea typeface="+mn-ea"/>
                <a:cs typeface="+mn-cs"/>
              </a:rPr>
              <a:t>Reduction</a:t>
            </a:r>
            <a:r>
              <a:rPr lang="es-ES" sz="1200" kern="1200" dirty="0" smtClean="0">
                <a:solidFill>
                  <a:schemeClr val="tx1"/>
                </a:solidFill>
                <a:latin typeface="+mn-lt"/>
                <a:ea typeface="+mn-ea"/>
                <a:cs typeface="+mn-cs"/>
              </a:rPr>
              <a:t> </a:t>
            </a:r>
            <a:r>
              <a:rPr lang="es-ES" sz="1200" kern="1200" dirty="0" err="1" smtClean="0">
                <a:solidFill>
                  <a:schemeClr val="tx1"/>
                </a:solidFill>
                <a:latin typeface="+mn-lt"/>
                <a:ea typeface="+mn-ea"/>
                <a:cs typeface="+mn-cs"/>
              </a:rPr>
              <a:t>Journal</a:t>
            </a:r>
            <a:r>
              <a:rPr lang="es-ES" sz="1200" kern="1200" dirty="0" smtClean="0">
                <a:solidFill>
                  <a:schemeClr val="tx1"/>
                </a:solidFill>
                <a:latin typeface="+mn-lt"/>
                <a:ea typeface="+mn-ea"/>
                <a:cs typeface="+mn-cs"/>
              </a:rPr>
              <a:t> 2005, 2:8</a:t>
            </a:r>
          </a:p>
          <a:p>
            <a:pPr marL="228600" lvl="0" indent="-228600">
              <a:buFont typeface="+mj-lt"/>
              <a:buAutoNum type="arabicPeriod"/>
            </a:pPr>
            <a:r>
              <a:rPr lang="en-US" sz="1200" kern="1200" dirty="0" err="1" smtClean="0">
                <a:solidFill>
                  <a:schemeClr val="tx1"/>
                </a:solidFill>
                <a:latin typeface="+mn-lt"/>
                <a:ea typeface="+mn-ea"/>
                <a:cs typeface="+mn-cs"/>
              </a:rPr>
              <a:t>Durrant</a:t>
            </a:r>
            <a:r>
              <a:rPr lang="en-US" sz="1200" kern="1200" dirty="0" smtClean="0">
                <a:solidFill>
                  <a:schemeClr val="tx1"/>
                </a:solidFill>
                <a:latin typeface="+mn-lt"/>
                <a:ea typeface="+mn-ea"/>
                <a:cs typeface="+mn-cs"/>
              </a:rPr>
              <a:t> R, Adamson S, Todd F y </a:t>
            </a:r>
            <a:r>
              <a:rPr lang="en-US" sz="1200" kern="1200" dirty="0" err="1" smtClean="0">
                <a:solidFill>
                  <a:schemeClr val="tx1"/>
                </a:solidFill>
                <a:latin typeface="+mn-lt"/>
                <a:ea typeface="+mn-ea"/>
                <a:cs typeface="+mn-cs"/>
              </a:rPr>
              <a:t>Sellman</a:t>
            </a:r>
            <a:r>
              <a:rPr lang="en-US" sz="1200" kern="1200" dirty="0" smtClean="0">
                <a:solidFill>
                  <a:schemeClr val="tx1"/>
                </a:solidFill>
                <a:latin typeface="+mn-lt"/>
                <a:ea typeface="+mn-ea"/>
                <a:cs typeface="+mn-cs"/>
              </a:rPr>
              <a:t> D. Drug use and addiction: evolutionary perspective. </a:t>
            </a:r>
            <a:r>
              <a:rPr lang="es-ES" sz="1200" kern="1200" dirty="0" err="1" smtClean="0">
                <a:solidFill>
                  <a:schemeClr val="tx1"/>
                </a:solidFill>
                <a:latin typeface="+mn-lt"/>
                <a:ea typeface="+mn-ea"/>
                <a:cs typeface="+mn-cs"/>
              </a:rPr>
              <a:t>Australian</a:t>
            </a:r>
            <a:r>
              <a:rPr lang="es-ES" sz="1200" kern="1200" dirty="0" smtClean="0">
                <a:solidFill>
                  <a:schemeClr val="tx1"/>
                </a:solidFill>
                <a:latin typeface="+mn-lt"/>
                <a:ea typeface="+mn-ea"/>
                <a:cs typeface="+mn-cs"/>
              </a:rPr>
              <a:t> and New </a:t>
            </a:r>
            <a:r>
              <a:rPr lang="es-ES" sz="1200" kern="1200" dirty="0" err="1" smtClean="0">
                <a:solidFill>
                  <a:schemeClr val="tx1"/>
                </a:solidFill>
                <a:latin typeface="+mn-lt"/>
                <a:ea typeface="+mn-ea"/>
                <a:cs typeface="+mn-cs"/>
              </a:rPr>
              <a:t>Zealand</a:t>
            </a:r>
            <a:r>
              <a:rPr lang="es-ES" sz="1200" kern="1200" dirty="0" smtClean="0">
                <a:solidFill>
                  <a:schemeClr val="tx1"/>
                </a:solidFill>
                <a:latin typeface="+mn-lt"/>
                <a:ea typeface="+mn-ea"/>
                <a:cs typeface="+mn-cs"/>
              </a:rPr>
              <a:t> </a:t>
            </a:r>
            <a:r>
              <a:rPr lang="es-ES" sz="1200" kern="1200" dirty="0" err="1" smtClean="0">
                <a:solidFill>
                  <a:schemeClr val="tx1"/>
                </a:solidFill>
                <a:latin typeface="+mn-lt"/>
                <a:ea typeface="+mn-ea"/>
                <a:cs typeface="+mn-cs"/>
              </a:rPr>
              <a:t>Journal</a:t>
            </a:r>
            <a:r>
              <a:rPr lang="es-ES" sz="1200" kern="1200" dirty="0" smtClean="0">
                <a:solidFill>
                  <a:schemeClr val="tx1"/>
                </a:solidFill>
                <a:latin typeface="+mn-lt"/>
                <a:ea typeface="+mn-ea"/>
                <a:cs typeface="+mn-cs"/>
              </a:rPr>
              <a:t> of </a:t>
            </a:r>
            <a:r>
              <a:rPr lang="es-ES" sz="1200" kern="1200" dirty="0" err="1" smtClean="0">
                <a:solidFill>
                  <a:schemeClr val="tx1"/>
                </a:solidFill>
                <a:latin typeface="+mn-lt"/>
                <a:ea typeface="+mn-ea"/>
                <a:cs typeface="+mn-cs"/>
              </a:rPr>
              <a:t>Psychiatry</a:t>
            </a:r>
            <a:r>
              <a:rPr lang="es-ES" sz="1200" kern="1200" dirty="0" smtClean="0">
                <a:solidFill>
                  <a:schemeClr val="tx1"/>
                </a:solidFill>
                <a:latin typeface="+mn-lt"/>
                <a:ea typeface="+mn-ea"/>
                <a:cs typeface="+mn-cs"/>
              </a:rPr>
              <a:t> 2009; 43:1049-1056.</a:t>
            </a:r>
          </a:p>
          <a:p>
            <a:pPr marL="228600" lvl="0" indent="-228600">
              <a:buFont typeface="+mj-lt"/>
              <a:buAutoNum type="arabicPeriod"/>
            </a:pPr>
            <a:r>
              <a:rPr lang="es-ES" sz="1200" kern="1200" dirty="0" smtClean="0">
                <a:solidFill>
                  <a:schemeClr val="tx1"/>
                </a:solidFill>
                <a:latin typeface="+mn-lt"/>
                <a:ea typeface="+mn-ea"/>
                <a:cs typeface="+mn-cs"/>
              </a:rPr>
              <a:t>Mora R. Bases evolucionistas de las drogodependencias. 2004. http://www.psiquiatria.com/boletin/revista/133/14879/?++interactivo</a:t>
            </a:r>
          </a:p>
          <a:p>
            <a:pPr marL="228600" lvl="0" indent="-228600">
              <a:buFont typeface="+mj-lt"/>
              <a:buAutoNum type="arabicPeriod"/>
            </a:pPr>
            <a:r>
              <a:rPr lang="es-ES" sz="1200" kern="1200" dirty="0" smtClean="0">
                <a:solidFill>
                  <a:schemeClr val="tx1"/>
                </a:solidFill>
                <a:latin typeface="+mn-lt"/>
                <a:ea typeface="+mn-ea"/>
                <a:cs typeface="+mn-cs"/>
              </a:rPr>
              <a:t>Caballero L. Una perspectiva evolucionista sobre las drogas y las drogodependencias. En: Sanjuán J y Cela Conde CJ (</a:t>
            </a:r>
            <a:r>
              <a:rPr lang="es-ES" sz="1200" kern="1200" dirty="0" err="1" smtClean="0">
                <a:solidFill>
                  <a:schemeClr val="tx1"/>
                </a:solidFill>
                <a:latin typeface="+mn-lt"/>
                <a:ea typeface="+mn-ea"/>
                <a:cs typeface="+mn-cs"/>
              </a:rPr>
              <a:t>eds</a:t>
            </a:r>
            <a:r>
              <a:rPr lang="es-ES" sz="1200" kern="1200" dirty="0" smtClean="0">
                <a:solidFill>
                  <a:schemeClr val="tx1"/>
                </a:solidFill>
                <a:latin typeface="+mn-lt"/>
                <a:ea typeface="+mn-ea"/>
                <a:cs typeface="+mn-cs"/>
              </a:rPr>
              <a:t>): La profecía de Darwin. </a:t>
            </a:r>
            <a:r>
              <a:rPr lang="en-US" sz="1200" kern="1200" dirty="0" err="1" smtClean="0">
                <a:solidFill>
                  <a:schemeClr val="tx1"/>
                </a:solidFill>
                <a:latin typeface="+mn-lt"/>
                <a:ea typeface="+mn-ea"/>
                <a:cs typeface="+mn-cs"/>
              </a:rPr>
              <a:t>Ars</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Medica</a:t>
            </a:r>
            <a:r>
              <a:rPr lang="en-US" sz="1200" kern="1200" dirty="0" smtClean="0">
                <a:solidFill>
                  <a:schemeClr val="tx1"/>
                </a:solidFill>
                <a:latin typeface="+mn-lt"/>
                <a:ea typeface="+mn-ea"/>
                <a:cs typeface="+mn-cs"/>
              </a:rPr>
              <a:t>; 2005.</a:t>
            </a:r>
            <a:endParaRPr lang="es-ES" sz="1200" kern="1200" dirty="0" smtClean="0">
              <a:solidFill>
                <a:schemeClr val="tx1"/>
              </a:solidFill>
              <a:latin typeface="+mn-lt"/>
              <a:ea typeface="+mn-ea"/>
              <a:cs typeface="+mn-cs"/>
            </a:endParaRPr>
          </a:p>
          <a:p>
            <a:pPr marL="228600" lvl="0" indent="-228600">
              <a:buFont typeface="+mj-lt"/>
              <a:buAutoNum type="arabicPeriod"/>
            </a:pPr>
            <a:r>
              <a:rPr lang="es-ES" sz="1200" kern="1200" dirty="0" err="1" smtClean="0">
                <a:solidFill>
                  <a:schemeClr val="tx1"/>
                </a:solidFill>
                <a:latin typeface="+mn-lt"/>
                <a:ea typeface="+mn-ea"/>
                <a:cs typeface="+mn-cs"/>
              </a:rPr>
              <a:t>Escohotado</a:t>
            </a:r>
            <a:r>
              <a:rPr lang="es-ES" sz="1200" kern="1200" dirty="0" smtClean="0">
                <a:solidFill>
                  <a:schemeClr val="tx1"/>
                </a:solidFill>
                <a:latin typeface="+mn-lt"/>
                <a:ea typeface="+mn-ea"/>
                <a:cs typeface="+mn-cs"/>
              </a:rPr>
              <a:t> A. Historia general de las drogas. 3ª edición. Madrid: Espasa Calpe; 2000.</a:t>
            </a:r>
          </a:p>
          <a:p>
            <a:pPr marL="228600" lvl="0" indent="-228600">
              <a:buFont typeface="+mj-lt"/>
              <a:buAutoNum type="arabicPeriod"/>
            </a:pPr>
            <a:r>
              <a:rPr lang="es-ES" sz="1200" kern="1200" dirty="0" smtClean="0">
                <a:solidFill>
                  <a:schemeClr val="tx1"/>
                </a:solidFill>
                <a:latin typeface="+mn-lt"/>
                <a:ea typeface="+mn-ea"/>
                <a:cs typeface="+mn-cs"/>
              </a:rPr>
              <a:t>Guerra Doce E. Evidencias del consumo de drogas en Europa durante la Prehistoria. </a:t>
            </a:r>
            <a:r>
              <a:rPr lang="en-US" sz="1200" kern="1200" dirty="0" err="1" smtClean="0">
                <a:solidFill>
                  <a:schemeClr val="tx1"/>
                </a:solidFill>
                <a:latin typeface="+mn-lt"/>
                <a:ea typeface="+mn-ea"/>
                <a:cs typeface="+mn-cs"/>
              </a:rPr>
              <a:t>Trastornos</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Adictivos</a:t>
            </a:r>
            <a:r>
              <a:rPr lang="en-US" sz="1200" kern="1200" dirty="0" smtClean="0">
                <a:solidFill>
                  <a:schemeClr val="tx1"/>
                </a:solidFill>
                <a:latin typeface="+mn-lt"/>
                <a:ea typeface="+mn-ea"/>
                <a:cs typeface="+mn-cs"/>
              </a:rPr>
              <a:t>. 2006;8(1):53-61.</a:t>
            </a:r>
            <a:endParaRPr lang="es-ES" sz="1200" kern="1200" dirty="0" smtClean="0">
              <a:solidFill>
                <a:schemeClr val="tx1"/>
              </a:solidFill>
              <a:latin typeface="+mn-lt"/>
              <a:ea typeface="+mn-ea"/>
              <a:cs typeface="+mn-cs"/>
            </a:endParaRPr>
          </a:p>
          <a:p>
            <a:pPr marL="228600" lvl="0" indent="-228600">
              <a:buFont typeface="+mj-lt"/>
              <a:buAutoNum type="arabicPeriod"/>
            </a:pPr>
            <a:r>
              <a:rPr lang="en-GB" sz="1200" kern="1200" dirty="0" smtClean="0">
                <a:solidFill>
                  <a:schemeClr val="tx1"/>
                </a:solidFill>
                <a:latin typeface="+mn-lt"/>
                <a:ea typeface="+mn-ea"/>
                <a:cs typeface="+mn-cs"/>
              </a:rPr>
              <a:t>Dudley R. Fermenting fruit and the historical ecology of ethanol ingestion: is alcoholism in modern humans an evolutionary hangover?. </a:t>
            </a:r>
            <a:r>
              <a:rPr lang="es-ES" sz="1200" kern="1200" dirty="0" err="1" smtClean="0">
                <a:solidFill>
                  <a:schemeClr val="tx1"/>
                </a:solidFill>
                <a:latin typeface="+mn-lt"/>
                <a:ea typeface="+mn-ea"/>
                <a:cs typeface="+mn-cs"/>
              </a:rPr>
              <a:t>Addiction</a:t>
            </a:r>
            <a:r>
              <a:rPr lang="es-ES" sz="1200" kern="1200" dirty="0" smtClean="0">
                <a:solidFill>
                  <a:schemeClr val="tx1"/>
                </a:solidFill>
                <a:latin typeface="+mn-lt"/>
                <a:ea typeface="+mn-ea"/>
                <a:cs typeface="+mn-cs"/>
              </a:rPr>
              <a:t> 2002 </a:t>
            </a:r>
            <a:r>
              <a:rPr lang="es-ES" sz="1200" kern="1200" dirty="0" err="1" smtClean="0">
                <a:solidFill>
                  <a:schemeClr val="tx1"/>
                </a:solidFill>
                <a:latin typeface="+mn-lt"/>
                <a:ea typeface="+mn-ea"/>
                <a:cs typeface="+mn-cs"/>
              </a:rPr>
              <a:t>Apr</a:t>
            </a:r>
            <a:r>
              <a:rPr lang="es-ES" sz="1200" kern="1200" dirty="0" smtClean="0">
                <a:solidFill>
                  <a:schemeClr val="tx1"/>
                </a:solidFill>
                <a:latin typeface="+mn-lt"/>
                <a:ea typeface="+mn-ea"/>
                <a:cs typeface="+mn-cs"/>
              </a:rPr>
              <a:t>; 97 (4): 381-388.</a:t>
            </a:r>
          </a:p>
          <a:p>
            <a:pPr marL="228600" lvl="0" indent="-228600">
              <a:buFont typeface="+mj-lt"/>
              <a:buAutoNum type="arabicPeriod"/>
            </a:pPr>
            <a:r>
              <a:rPr lang="en-US" sz="1200" kern="1200" dirty="0" smtClean="0">
                <a:solidFill>
                  <a:schemeClr val="tx1"/>
                </a:solidFill>
                <a:latin typeface="+mn-lt"/>
                <a:ea typeface="+mn-ea"/>
                <a:cs typeface="+mn-cs"/>
              </a:rPr>
              <a:t>Sullivan RJ, Hagen EH. </a:t>
            </a:r>
            <a:r>
              <a:rPr lang="en-GB" sz="1200" kern="1200" dirty="0" smtClean="0">
                <a:solidFill>
                  <a:schemeClr val="tx1"/>
                </a:solidFill>
                <a:latin typeface="+mn-lt"/>
                <a:ea typeface="+mn-ea"/>
                <a:cs typeface="+mn-cs"/>
              </a:rPr>
              <a:t>Psychotropic substance-seeking: evolutionary pathology or adaptation?. </a:t>
            </a:r>
            <a:r>
              <a:rPr lang="es-ES" sz="1200" kern="1200" dirty="0" err="1" smtClean="0">
                <a:solidFill>
                  <a:schemeClr val="tx1"/>
                </a:solidFill>
                <a:latin typeface="+mn-lt"/>
                <a:ea typeface="+mn-ea"/>
                <a:cs typeface="+mn-cs"/>
              </a:rPr>
              <a:t>Addiction</a:t>
            </a:r>
            <a:r>
              <a:rPr lang="es-ES" sz="1200" kern="1200" dirty="0" smtClean="0">
                <a:solidFill>
                  <a:schemeClr val="tx1"/>
                </a:solidFill>
                <a:latin typeface="+mn-lt"/>
                <a:ea typeface="+mn-ea"/>
                <a:cs typeface="+mn-cs"/>
              </a:rPr>
              <a:t> 2002 </a:t>
            </a:r>
            <a:r>
              <a:rPr lang="es-ES" sz="1200" kern="1200" dirty="0" err="1" smtClean="0">
                <a:solidFill>
                  <a:schemeClr val="tx1"/>
                </a:solidFill>
                <a:latin typeface="+mn-lt"/>
                <a:ea typeface="+mn-ea"/>
                <a:cs typeface="+mn-cs"/>
              </a:rPr>
              <a:t>Apr</a:t>
            </a:r>
            <a:r>
              <a:rPr lang="es-ES" sz="1200" kern="1200" dirty="0" smtClean="0">
                <a:solidFill>
                  <a:schemeClr val="tx1"/>
                </a:solidFill>
                <a:latin typeface="+mn-lt"/>
                <a:ea typeface="+mn-ea"/>
                <a:cs typeface="+mn-cs"/>
              </a:rPr>
              <a:t>; 97 (4): 389-400.</a:t>
            </a:r>
          </a:p>
          <a:p>
            <a:pPr marL="228600" lvl="0" indent="-228600">
              <a:buFont typeface="+mj-lt"/>
              <a:buAutoNum type="arabicPeriod"/>
            </a:pPr>
            <a:r>
              <a:rPr lang="es-ES" sz="1200" kern="1200" dirty="0" err="1" smtClean="0">
                <a:solidFill>
                  <a:schemeClr val="tx1"/>
                </a:solidFill>
                <a:latin typeface="+mn-lt"/>
                <a:ea typeface="+mn-ea"/>
                <a:cs typeface="+mn-cs"/>
              </a:rPr>
              <a:t>Dawkins</a:t>
            </a:r>
            <a:r>
              <a:rPr lang="es-ES" sz="1200" kern="1200" dirty="0" smtClean="0">
                <a:solidFill>
                  <a:schemeClr val="tx1"/>
                </a:solidFill>
                <a:latin typeface="+mn-lt"/>
                <a:ea typeface="+mn-ea"/>
                <a:cs typeface="+mn-cs"/>
              </a:rPr>
              <a:t> R. El gen egoísta. </a:t>
            </a:r>
            <a:r>
              <a:rPr lang="en-GB" sz="1200" kern="1200" dirty="0" smtClean="0">
                <a:solidFill>
                  <a:schemeClr val="tx1"/>
                </a:solidFill>
                <a:latin typeface="+mn-lt"/>
                <a:ea typeface="+mn-ea"/>
                <a:cs typeface="+mn-cs"/>
              </a:rPr>
              <a:t>Barcelona: </a:t>
            </a:r>
            <a:r>
              <a:rPr lang="en-GB" sz="1200" kern="1200" dirty="0" err="1" smtClean="0">
                <a:solidFill>
                  <a:schemeClr val="tx1"/>
                </a:solidFill>
                <a:latin typeface="+mn-lt"/>
                <a:ea typeface="+mn-ea"/>
                <a:cs typeface="+mn-cs"/>
              </a:rPr>
              <a:t>Salvat</a:t>
            </a:r>
            <a:r>
              <a:rPr lang="en-GB" sz="1200" kern="1200" dirty="0" smtClean="0">
                <a:solidFill>
                  <a:schemeClr val="tx1"/>
                </a:solidFill>
                <a:latin typeface="+mn-lt"/>
                <a:ea typeface="+mn-ea"/>
                <a:cs typeface="+mn-cs"/>
              </a:rPr>
              <a:t>; 1986.</a:t>
            </a:r>
            <a:endParaRPr lang="es-ES" sz="1200" kern="1200" dirty="0" smtClean="0">
              <a:solidFill>
                <a:schemeClr val="tx1"/>
              </a:solidFill>
              <a:latin typeface="+mn-lt"/>
              <a:ea typeface="+mn-ea"/>
              <a:cs typeface="+mn-cs"/>
            </a:endParaRPr>
          </a:p>
          <a:p>
            <a:pPr marL="228600" lvl="0" indent="-228600">
              <a:buFont typeface="+mj-lt"/>
              <a:buAutoNum type="arabicPeriod"/>
            </a:pPr>
            <a:r>
              <a:rPr lang="en-GB" sz="1200" kern="1200" dirty="0" err="1" smtClean="0">
                <a:solidFill>
                  <a:schemeClr val="tx1"/>
                </a:solidFill>
                <a:latin typeface="+mn-lt"/>
                <a:ea typeface="+mn-ea"/>
                <a:cs typeface="+mn-cs"/>
              </a:rPr>
              <a:t>Lende</a:t>
            </a:r>
            <a:r>
              <a:rPr lang="en-GB" sz="1200" kern="1200" dirty="0" smtClean="0">
                <a:solidFill>
                  <a:schemeClr val="tx1"/>
                </a:solidFill>
                <a:latin typeface="+mn-lt"/>
                <a:ea typeface="+mn-ea"/>
                <a:cs typeface="+mn-cs"/>
              </a:rPr>
              <a:t> SH, Smith EO. Evolution meets </a:t>
            </a:r>
            <a:r>
              <a:rPr lang="en-GB" sz="1200" kern="1200" dirty="0" err="1" smtClean="0">
                <a:solidFill>
                  <a:schemeClr val="tx1"/>
                </a:solidFill>
                <a:latin typeface="+mn-lt"/>
                <a:ea typeface="+mn-ea"/>
                <a:cs typeface="+mn-cs"/>
              </a:rPr>
              <a:t>biopsychosociality</a:t>
            </a:r>
            <a:r>
              <a:rPr lang="en-GB" sz="1200" kern="1200" dirty="0" smtClean="0">
                <a:solidFill>
                  <a:schemeClr val="tx1"/>
                </a:solidFill>
                <a:latin typeface="+mn-lt"/>
                <a:ea typeface="+mn-ea"/>
                <a:cs typeface="+mn-cs"/>
              </a:rPr>
              <a:t>: an analysis of addictive </a:t>
            </a:r>
            <a:r>
              <a:rPr lang="en-GB" sz="1200" kern="1200" dirty="0" err="1" smtClean="0">
                <a:solidFill>
                  <a:schemeClr val="tx1"/>
                </a:solidFill>
                <a:latin typeface="+mn-lt"/>
                <a:ea typeface="+mn-ea"/>
                <a:cs typeface="+mn-cs"/>
              </a:rPr>
              <a:t>behavior</a:t>
            </a:r>
            <a:r>
              <a:rPr lang="en-GB" sz="1200" kern="1200" dirty="0" smtClean="0">
                <a:solidFill>
                  <a:schemeClr val="tx1"/>
                </a:solidFill>
                <a:latin typeface="+mn-lt"/>
                <a:ea typeface="+mn-ea"/>
                <a:cs typeface="+mn-cs"/>
              </a:rPr>
              <a:t>. Addiction 2002 Apr; 97 (4): 447-458</a:t>
            </a:r>
            <a:endParaRPr lang="es-ES" sz="1200" kern="1200" dirty="0" smtClean="0">
              <a:solidFill>
                <a:schemeClr val="tx1"/>
              </a:solidFill>
              <a:latin typeface="+mn-lt"/>
              <a:ea typeface="+mn-ea"/>
              <a:cs typeface="+mn-cs"/>
            </a:endParaRPr>
          </a:p>
          <a:p>
            <a:pPr marL="228600" lvl="0" indent="-228600">
              <a:buFont typeface="+mj-lt"/>
              <a:buAutoNum type="arabicPeriod"/>
            </a:pPr>
            <a:r>
              <a:rPr lang="en-GB" sz="1200" kern="1200" dirty="0" err="1" smtClean="0">
                <a:solidFill>
                  <a:schemeClr val="tx1"/>
                </a:solidFill>
                <a:latin typeface="+mn-lt"/>
                <a:ea typeface="+mn-ea"/>
                <a:cs typeface="+mn-cs"/>
              </a:rPr>
              <a:t>Newlin</a:t>
            </a:r>
            <a:r>
              <a:rPr lang="en-GB" sz="1200" kern="1200" dirty="0" smtClean="0">
                <a:solidFill>
                  <a:schemeClr val="tx1"/>
                </a:solidFill>
                <a:latin typeface="+mn-lt"/>
                <a:ea typeface="+mn-ea"/>
                <a:cs typeface="+mn-cs"/>
              </a:rPr>
              <a:t> DB. The self-perceived survival ability and reproductive fitness (</a:t>
            </a:r>
            <a:r>
              <a:rPr lang="en-GB" sz="1200" kern="1200" dirty="0" err="1" smtClean="0">
                <a:solidFill>
                  <a:schemeClr val="tx1"/>
                </a:solidFill>
                <a:latin typeface="+mn-lt"/>
                <a:ea typeface="+mn-ea"/>
                <a:cs typeface="+mn-cs"/>
              </a:rPr>
              <a:t>SPFit</a:t>
            </a:r>
            <a:r>
              <a:rPr lang="en-GB" sz="1200" kern="1200" dirty="0" smtClean="0">
                <a:solidFill>
                  <a:schemeClr val="tx1"/>
                </a:solidFill>
                <a:latin typeface="+mn-lt"/>
                <a:ea typeface="+mn-ea"/>
                <a:cs typeface="+mn-cs"/>
              </a:rPr>
              <a:t>) theory of </a:t>
            </a:r>
            <a:r>
              <a:rPr lang="en-GB" sz="1200" kern="1200" dirty="0" err="1" smtClean="0">
                <a:solidFill>
                  <a:schemeClr val="tx1"/>
                </a:solidFill>
                <a:latin typeface="+mn-lt"/>
                <a:ea typeface="+mn-ea"/>
                <a:cs typeface="+mn-cs"/>
              </a:rPr>
              <a:t>susbstance</a:t>
            </a:r>
            <a:r>
              <a:rPr lang="en-GB" sz="1200" kern="1200" dirty="0" smtClean="0">
                <a:solidFill>
                  <a:schemeClr val="tx1"/>
                </a:solidFill>
                <a:latin typeface="+mn-lt"/>
                <a:ea typeface="+mn-ea"/>
                <a:cs typeface="+mn-cs"/>
              </a:rPr>
              <a:t> use disorders. Addiction 2002 Apr; 97 (4):427-445.</a:t>
            </a:r>
            <a:endParaRPr lang="es-ES" sz="1200" kern="1200" dirty="0" smtClean="0">
              <a:solidFill>
                <a:schemeClr val="tx1"/>
              </a:solidFill>
              <a:latin typeface="+mn-lt"/>
              <a:ea typeface="+mn-ea"/>
              <a:cs typeface="+mn-cs"/>
            </a:endParaRPr>
          </a:p>
          <a:p>
            <a:pPr marL="228600" lvl="0" indent="-228600">
              <a:buFont typeface="+mj-lt"/>
              <a:buAutoNum type="arabicPeriod"/>
            </a:pPr>
            <a:r>
              <a:rPr lang="en-GB" sz="1200" kern="1200" dirty="0" smtClean="0">
                <a:solidFill>
                  <a:schemeClr val="tx1"/>
                </a:solidFill>
                <a:latin typeface="+mn-lt"/>
                <a:ea typeface="+mn-ea"/>
                <a:cs typeface="+mn-cs"/>
              </a:rPr>
              <a:t>Higgins ST. An historical note on Darwin and nonhuman drug self-administration. Experimental and Clinical Psychopharmacology 2003;11(4):317.</a:t>
            </a:r>
            <a:endParaRPr lang="es-ES" sz="1200" kern="1200" dirty="0" smtClean="0">
              <a:solidFill>
                <a:schemeClr val="tx1"/>
              </a:solidFill>
              <a:latin typeface="+mn-lt"/>
              <a:ea typeface="+mn-ea"/>
              <a:cs typeface="+mn-cs"/>
            </a:endParaRPr>
          </a:p>
          <a:p>
            <a:pPr marL="228600" lvl="0" indent="-228600">
              <a:buFont typeface="+mj-lt"/>
              <a:buAutoNum type="arabicPeriod"/>
            </a:pPr>
            <a:r>
              <a:rPr lang="en-GB" sz="1200" kern="1200" dirty="0" err="1" smtClean="0">
                <a:solidFill>
                  <a:schemeClr val="tx1"/>
                </a:solidFill>
                <a:latin typeface="+mn-lt"/>
                <a:ea typeface="+mn-ea"/>
                <a:cs typeface="+mn-cs"/>
              </a:rPr>
              <a:t>Panksepp</a:t>
            </a:r>
            <a:r>
              <a:rPr lang="en-GB" sz="1200" kern="1200" dirty="0" smtClean="0">
                <a:solidFill>
                  <a:schemeClr val="tx1"/>
                </a:solidFill>
                <a:latin typeface="+mn-lt"/>
                <a:ea typeface="+mn-ea"/>
                <a:cs typeface="+mn-cs"/>
              </a:rPr>
              <a:t> J, Knutson B, </a:t>
            </a:r>
            <a:r>
              <a:rPr lang="en-GB" sz="1200" kern="1200" dirty="0" err="1" smtClean="0">
                <a:solidFill>
                  <a:schemeClr val="tx1"/>
                </a:solidFill>
                <a:latin typeface="+mn-lt"/>
                <a:ea typeface="+mn-ea"/>
                <a:cs typeface="+mn-cs"/>
              </a:rPr>
              <a:t>Burgdorf</a:t>
            </a:r>
            <a:r>
              <a:rPr lang="en-GB" sz="1200" kern="1200" dirty="0" smtClean="0">
                <a:solidFill>
                  <a:schemeClr val="tx1"/>
                </a:solidFill>
                <a:latin typeface="+mn-lt"/>
                <a:ea typeface="+mn-ea"/>
                <a:cs typeface="+mn-cs"/>
              </a:rPr>
              <a:t> J. The role of brain emotional systems in addictions: a </a:t>
            </a:r>
            <a:r>
              <a:rPr lang="en-GB" sz="1200" kern="1200" dirty="0" err="1" smtClean="0">
                <a:solidFill>
                  <a:schemeClr val="tx1"/>
                </a:solidFill>
                <a:latin typeface="+mn-lt"/>
                <a:ea typeface="+mn-ea"/>
                <a:cs typeface="+mn-cs"/>
              </a:rPr>
              <a:t>neuro</a:t>
            </a:r>
            <a:r>
              <a:rPr lang="en-GB" sz="1200" kern="1200" dirty="0" smtClean="0">
                <a:solidFill>
                  <a:schemeClr val="tx1"/>
                </a:solidFill>
                <a:latin typeface="+mn-lt"/>
                <a:ea typeface="+mn-ea"/>
                <a:cs typeface="+mn-cs"/>
              </a:rPr>
              <a:t>-evolutionary perspective and new “self-report” animal model. Addiction 2002 Apr; 97 (4):459-469.</a:t>
            </a:r>
            <a:endParaRPr lang="es-ES" sz="1200" kern="1200" dirty="0" smtClean="0">
              <a:solidFill>
                <a:schemeClr val="tx1"/>
              </a:solidFill>
              <a:latin typeface="+mn-lt"/>
              <a:ea typeface="+mn-ea"/>
              <a:cs typeface="+mn-cs"/>
            </a:endParaRPr>
          </a:p>
          <a:p>
            <a:pPr marL="228600" lvl="0" indent="-228600">
              <a:buFont typeface="+mj-lt"/>
              <a:buAutoNum type="arabicPeriod"/>
            </a:pPr>
            <a:r>
              <a:rPr lang="en-GB" sz="1200" kern="1200" dirty="0" smtClean="0">
                <a:solidFill>
                  <a:schemeClr val="tx1"/>
                </a:solidFill>
                <a:latin typeface="+mn-lt"/>
                <a:ea typeface="+mn-ea"/>
                <a:cs typeface="+mn-cs"/>
              </a:rPr>
              <a:t>Gerard MS, </a:t>
            </a:r>
            <a:r>
              <a:rPr lang="en-GB" sz="1200" kern="1200" dirty="0" err="1" smtClean="0">
                <a:solidFill>
                  <a:schemeClr val="tx1"/>
                </a:solidFill>
                <a:latin typeface="+mn-lt"/>
                <a:ea typeface="+mn-ea"/>
                <a:cs typeface="+mn-cs"/>
              </a:rPr>
              <a:t>Higley</a:t>
            </a:r>
            <a:r>
              <a:rPr lang="en-GB" sz="1200" kern="1200" dirty="0" smtClean="0">
                <a:solidFill>
                  <a:schemeClr val="tx1"/>
                </a:solidFill>
                <a:latin typeface="+mn-lt"/>
                <a:ea typeface="+mn-ea"/>
                <a:cs typeface="+mn-cs"/>
              </a:rPr>
              <a:t> JD. Evolutionary </a:t>
            </a:r>
            <a:r>
              <a:rPr lang="en-GB" sz="1200" kern="1200" dirty="0" err="1" smtClean="0">
                <a:solidFill>
                  <a:schemeClr val="tx1"/>
                </a:solidFill>
                <a:latin typeface="+mn-lt"/>
                <a:ea typeface="+mn-ea"/>
                <a:cs typeface="+mn-cs"/>
              </a:rPr>
              <a:t>underspinings</a:t>
            </a:r>
            <a:r>
              <a:rPr lang="en-GB" sz="1200" kern="1200" dirty="0" smtClean="0">
                <a:solidFill>
                  <a:schemeClr val="tx1"/>
                </a:solidFill>
                <a:latin typeface="+mn-lt"/>
                <a:ea typeface="+mn-ea"/>
                <a:cs typeface="+mn-cs"/>
              </a:rPr>
              <a:t> of excessive alcohol consumption. Addiction 2002 Apr; 97 (4):415-425.</a:t>
            </a:r>
            <a:endParaRPr lang="es-ES" sz="1200" kern="1200" dirty="0" smtClean="0">
              <a:solidFill>
                <a:schemeClr val="tx1"/>
              </a:solidFill>
              <a:latin typeface="+mn-lt"/>
              <a:ea typeface="+mn-ea"/>
              <a:cs typeface="+mn-cs"/>
            </a:endParaRPr>
          </a:p>
          <a:p>
            <a:pPr marL="228600" lvl="0" indent="-228600">
              <a:buFont typeface="+mj-lt"/>
              <a:buAutoNum type="arabicPeriod"/>
            </a:pPr>
            <a:r>
              <a:rPr lang="en-US" sz="1200" kern="1200" dirty="0" smtClean="0">
                <a:solidFill>
                  <a:schemeClr val="tx1"/>
                </a:solidFill>
                <a:latin typeface="+mn-lt"/>
                <a:ea typeface="+mn-ea"/>
                <a:cs typeface="+mn-cs"/>
              </a:rPr>
              <a:t>Loewe L. A framework for evolutionary systems biology. </a:t>
            </a:r>
            <a:r>
              <a:rPr lang="es-ES" sz="1200" kern="1200" dirty="0" smtClean="0">
                <a:solidFill>
                  <a:schemeClr val="tx1"/>
                </a:solidFill>
                <a:latin typeface="+mn-lt"/>
                <a:ea typeface="+mn-ea"/>
                <a:cs typeface="+mn-cs"/>
              </a:rPr>
              <a:t>BMC </a:t>
            </a:r>
            <a:r>
              <a:rPr lang="es-ES" sz="1200" kern="1200" dirty="0" err="1" smtClean="0">
                <a:solidFill>
                  <a:schemeClr val="tx1"/>
                </a:solidFill>
                <a:latin typeface="+mn-lt"/>
                <a:ea typeface="+mn-ea"/>
                <a:cs typeface="+mn-cs"/>
              </a:rPr>
              <a:t>Systems</a:t>
            </a:r>
            <a:r>
              <a:rPr lang="es-ES" sz="1200" kern="1200" dirty="0" smtClean="0">
                <a:solidFill>
                  <a:schemeClr val="tx1"/>
                </a:solidFill>
                <a:latin typeface="+mn-lt"/>
                <a:ea typeface="+mn-ea"/>
                <a:cs typeface="+mn-cs"/>
              </a:rPr>
              <a:t> </a:t>
            </a:r>
            <a:r>
              <a:rPr lang="es-ES" sz="1200" kern="1200" dirty="0" err="1" smtClean="0">
                <a:solidFill>
                  <a:schemeClr val="tx1"/>
                </a:solidFill>
                <a:latin typeface="+mn-lt"/>
                <a:ea typeface="+mn-ea"/>
                <a:cs typeface="+mn-cs"/>
              </a:rPr>
              <a:t>Biology</a:t>
            </a:r>
            <a:r>
              <a:rPr lang="es-ES" sz="1200" kern="1200" dirty="0" smtClean="0">
                <a:solidFill>
                  <a:schemeClr val="tx1"/>
                </a:solidFill>
                <a:latin typeface="+mn-lt"/>
                <a:ea typeface="+mn-ea"/>
                <a:cs typeface="+mn-cs"/>
              </a:rPr>
              <a:t> 2009, 3:27</a:t>
            </a:r>
          </a:p>
          <a:p>
            <a:pPr marL="228600" lvl="0" indent="-228600">
              <a:buFont typeface="+mj-lt"/>
              <a:buAutoNum type="arabicPeriod"/>
            </a:pPr>
            <a:r>
              <a:rPr lang="en-GB" sz="1200" kern="1200" dirty="0" smtClean="0">
                <a:solidFill>
                  <a:schemeClr val="tx1"/>
                </a:solidFill>
                <a:latin typeface="+mn-lt"/>
                <a:ea typeface="+mn-ea"/>
                <a:cs typeface="+mn-cs"/>
              </a:rPr>
              <a:t>McGuire MT, </a:t>
            </a:r>
            <a:r>
              <a:rPr lang="en-GB" sz="1200" kern="1200" dirty="0" err="1" smtClean="0">
                <a:solidFill>
                  <a:schemeClr val="tx1"/>
                </a:solidFill>
                <a:latin typeface="+mn-lt"/>
                <a:ea typeface="+mn-ea"/>
                <a:cs typeface="+mn-cs"/>
              </a:rPr>
              <a:t>Troisi</a:t>
            </a:r>
            <a:r>
              <a:rPr lang="en-GB" sz="1200" kern="1200" dirty="0" smtClean="0">
                <a:solidFill>
                  <a:schemeClr val="tx1"/>
                </a:solidFill>
                <a:latin typeface="+mn-lt"/>
                <a:ea typeface="+mn-ea"/>
                <a:cs typeface="+mn-cs"/>
              </a:rPr>
              <a:t>, A. Darwinian psychiatry. New York: Oxford University Press; 1998.</a:t>
            </a:r>
            <a:endParaRPr lang="es-ES" sz="1200" kern="1200" dirty="0" smtClean="0">
              <a:solidFill>
                <a:schemeClr val="tx1"/>
              </a:solidFill>
              <a:latin typeface="+mn-lt"/>
              <a:ea typeface="+mn-ea"/>
              <a:cs typeface="+mn-cs"/>
            </a:endParaRPr>
          </a:p>
          <a:p>
            <a:pPr marL="228600" lvl="0" indent="-228600">
              <a:buFont typeface="+mj-lt"/>
              <a:buAutoNum type="arabicPeriod"/>
            </a:pPr>
            <a:r>
              <a:rPr lang="en-US" sz="1200" kern="1200" dirty="0" err="1" smtClean="0">
                <a:solidFill>
                  <a:schemeClr val="tx1"/>
                </a:solidFill>
                <a:latin typeface="+mn-lt"/>
                <a:ea typeface="+mn-ea"/>
                <a:cs typeface="+mn-cs"/>
              </a:rPr>
              <a:t>Nesse</a:t>
            </a:r>
            <a:r>
              <a:rPr lang="en-US" sz="1200" kern="1200" dirty="0" smtClean="0">
                <a:solidFill>
                  <a:schemeClr val="tx1"/>
                </a:solidFill>
                <a:latin typeface="+mn-lt"/>
                <a:ea typeface="+mn-ea"/>
                <a:cs typeface="+mn-cs"/>
              </a:rPr>
              <a:t> RM, </a:t>
            </a:r>
            <a:r>
              <a:rPr lang="en-US" sz="1200" kern="1200" dirty="0" err="1" smtClean="0">
                <a:solidFill>
                  <a:schemeClr val="tx1"/>
                </a:solidFill>
                <a:latin typeface="+mn-lt"/>
                <a:ea typeface="+mn-ea"/>
                <a:cs typeface="+mn-cs"/>
              </a:rPr>
              <a:t>Berridge</a:t>
            </a:r>
            <a:r>
              <a:rPr lang="en-US" sz="1200" kern="1200" dirty="0" smtClean="0">
                <a:solidFill>
                  <a:schemeClr val="tx1"/>
                </a:solidFill>
                <a:latin typeface="+mn-lt"/>
                <a:ea typeface="+mn-ea"/>
                <a:cs typeface="+mn-cs"/>
              </a:rPr>
              <a:t> KC. </a:t>
            </a:r>
            <a:r>
              <a:rPr lang="en-GB" sz="1200" kern="1200" dirty="0" smtClean="0">
                <a:solidFill>
                  <a:schemeClr val="tx1"/>
                </a:solidFill>
                <a:latin typeface="+mn-lt"/>
                <a:ea typeface="+mn-ea"/>
                <a:cs typeface="+mn-cs"/>
              </a:rPr>
              <a:t>Psychoactive drug use in evolutionary perspective. Science 1997 Oct; 278: 63-66</a:t>
            </a:r>
            <a:endParaRPr lang="es-ES" sz="1200" kern="1200" dirty="0" smtClean="0">
              <a:solidFill>
                <a:schemeClr val="tx1"/>
              </a:solidFill>
              <a:latin typeface="+mn-lt"/>
              <a:ea typeface="+mn-ea"/>
              <a:cs typeface="+mn-cs"/>
            </a:endParaRPr>
          </a:p>
          <a:p>
            <a:pPr marL="228600" lvl="0" indent="-228600">
              <a:buFont typeface="+mj-lt"/>
              <a:buAutoNum type="arabicPeriod"/>
            </a:pPr>
            <a:r>
              <a:rPr lang="es-ES" sz="1200" kern="1200" dirty="0" smtClean="0">
                <a:solidFill>
                  <a:schemeClr val="tx1"/>
                </a:solidFill>
                <a:latin typeface="+mn-lt"/>
                <a:ea typeface="+mn-ea"/>
                <a:cs typeface="+mn-cs"/>
              </a:rPr>
              <a:t>Stahl SM. Psicofarmacología esencial. 2ª ed. </a:t>
            </a:r>
            <a:r>
              <a:rPr lang="en-US" sz="1200" kern="1200" dirty="0" smtClean="0">
                <a:solidFill>
                  <a:schemeClr val="tx1"/>
                </a:solidFill>
                <a:latin typeface="+mn-lt"/>
                <a:ea typeface="+mn-ea"/>
                <a:cs typeface="+mn-cs"/>
              </a:rPr>
              <a:t>Barcelona: Ariel; 2002.</a:t>
            </a:r>
            <a:endParaRPr lang="es-ES" sz="1200" kern="1200" dirty="0" smtClean="0">
              <a:solidFill>
                <a:schemeClr val="tx1"/>
              </a:solidFill>
              <a:latin typeface="+mn-lt"/>
              <a:ea typeface="+mn-ea"/>
              <a:cs typeface="+mn-cs"/>
            </a:endParaRPr>
          </a:p>
          <a:p>
            <a:pPr marL="228600" lvl="0" indent="-228600">
              <a:buFont typeface="+mj-lt"/>
              <a:buAutoNum type="arabicPeriod"/>
            </a:pPr>
            <a:r>
              <a:rPr lang="en-US" sz="1200" kern="1200" dirty="0" smtClean="0">
                <a:solidFill>
                  <a:schemeClr val="tx1"/>
                </a:solidFill>
                <a:latin typeface="+mn-lt"/>
                <a:ea typeface="+mn-ea"/>
                <a:cs typeface="+mn-cs"/>
              </a:rPr>
              <a:t>Robinson TE, </a:t>
            </a:r>
            <a:r>
              <a:rPr lang="en-US" sz="1200" kern="1200" dirty="0" err="1" smtClean="0">
                <a:solidFill>
                  <a:schemeClr val="tx1"/>
                </a:solidFill>
                <a:latin typeface="+mn-lt"/>
                <a:ea typeface="+mn-ea"/>
                <a:cs typeface="+mn-cs"/>
              </a:rPr>
              <a:t>Berridge</a:t>
            </a:r>
            <a:r>
              <a:rPr lang="en-US" sz="1200" kern="1200" dirty="0" smtClean="0">
                <a:solidFill>
                  <a:schemeClr val="tx1"/>
                </a:solidFill>
                <a:latin typeface="+mn-lt"/>
                <a:ea typeface="+mn-ea"/>
                <a:cs typeface="+mn-cs"/>
              </a:rPr>
              <a:t> KC. </a:t>
            </a:r>
            <a:r>
              <a:rPr lang="en-GB" sz="1200" kern="1200" dirty="0" smtClean="0">
                <a:solidFill>
                  <a:schemeClr val="tx1"/>
                </a:solidFill>
                <a:latin typeface="+mn-lt"/>
                <a:ea typeface="+mn-ea"/>
                <a:cs typeface="+mn-cs"/>
              </a:rPr>
              <a:t>The neural basis of drug craving: an incentive </a:t>
            </a:r>
            <a:r>
              <a:rPr lang="en-GB" sz="1200" kern="1200" dirty="0" err="1" smtClean="0">
                <a:solidFill>
                  <a:schemeClr val="tx1"/>
                </a:solidFill>
                <a:latin typeface="+mn-lt"/>
                <a:ea typeface="+mn-ea"/>
                <a:cs typeface="+mn-cs"/>
              </a:rPr>
              <a:t>sensitizacion</a:t>
            </a:r>
            <a:r>
              <a:rPr lang="en-GB" sz="1200" kern="1200" dirty="0" smtClean="0">
                <a:solidFill>
                  <a:schemeClr val="tx1"/>
                </a:solidFill>
                <a:latin typeface="+mn-lt"/>
                <a:ea typeface="+mn-ea"/>
                <a:cs typeface="+mn-cs"/>
              </a:rPr>
              <a:t> for addiction. </a:t>
            </a:r>
            <a:r>
              <a:rPr lang="es-ES" sz="1200" kern="1200" dirty="0" err="1" smtClean="0">
                <a:solidFill>
                  <a:schemeClr val="tx1"/>
                </a:solidFill>
                <a:latin typeface="+mn-lt"/>
                <a:ea typeface="+mn-ea"/>
                <a:cs typeface="+mn-cs"/>
              </a:rPr>
              <a:t>Brain</a:t>
            </a:r>
            <a:r>
              <a:rPr lang="es-ES" sz="1200" kern="1200" dirty="0" smtClean="0">
                <a:solidFill>
                  <a:schemeClr val="tx1"/>
                </a:solidFill>
                <a:latin typeface="+mn-lt"/>
                <a:ea typeface="+mn-ea"/>
                <a:cs typeface="+mn-cs"/>
              </a:rPr>
              <a:t> Res </a:t>
            </a:r>
            <a:r>
              <a:rPr lang="es-ES" sz="1200" kern="1200" dirty="0" err="1" smtClean="0">
                <a:solidFill>
                  <a:schemeClr val="tx1"/>
                </a:solidFill>
                <a:latin typeface="+mn-lt"/>
                <a:ea typeface="+mn-ea"/>
                <a:cs typeface="+mn-cs"/>
              </a:rPr>
              <a:t>Brain</a:t>
            </a:r>
            <a:r>
              <a:rPr lang="es-ES" sz="1200" kern="1200" dirty="0" smtClean="0">
                <a:solidFill>
                  <a:schemeClr val="tx1"/>
                </a:solidFill>
                <a:latin typeface="+mn-lt"/>
                <a:ea typeface="+mn-ea"/>
                <a:cs typeface="+mn-cs"/>
              </a:rPr>
              <a:t> Res </a:t>
            </a:r>
            <a:r>
              <a:rPr lang="es-ES" sz="1200" kern="1200" dirty="0" err="1" smtClean="0">
                <a:solidFill>
                  <a:schemeClr val="tx1"/>
                </a:solidFill>
                <a:latin typeface="+mn-lt"/>
                <a:ea typeface="+mn-ea"/>
                <a:cs typeface="+mn-cs"/>
              </a:rPr>
              <a:t>Rev</a:t>
            </a:r>
            <a:r>
              <a:rPr lang="es-ES" sz="1200" kern="1200" dirty="0" smtClean="0">
                <a:solidFill>
                  <a:schemeClr val="tx1"/>
                </a:solidFill>
                <a:latin typeface="+mn-lt"/>
                <a:ea typeface="+mn-ea"/>
                <a:cs typeface="+mn-cs"/>
              </a:rPr>
              <a:t> 1993; 18:247-291.</a:t>
            </a:r>
          </a:p>
          <a:p>
            <a:pPr marL="228600" lvl="0" indent="-228600">
              <a:buFont typeface="+mj-lt"/>
              <a:buAutoNum type="arabicPeriod"/>
            </a:pPr>
            <a:r>
              <a:rPr lang="en-GB" sz="1200" kern="1200" dirty="0" err="1" smtClean="0">
                <a:solidFill>
                  <a:schemeClr val="tx1"/>
                </a:solidFill>
                <a:latin typeface="+mn-lt"/>
                <a:ea typeface="+mn-ea"/>
                <a:cs typeface="+mn-cs"/>
              </a:rPr>
              <a:t>Berridge</a:t>
            </a:r>
            <a:r>
              <a:rPr lang="en-GB" sz="1200" kern="1200" dirty="0" smtClean="0">
                <a:solidFill>
                  <a:schemeClr val="tx1"/>
                </a:solidFill>
                <a:latin typeface="+mn-lt"/>
                <a:ea typeface="+mn-ea"/>
                <a:cs typeface="+mn-cs"/>
              </a:rPr>
              <a:t> KC, Robinson TE. GAT is the role of dopamine in reward: hedonic impact, reward learning, or incentive salience? Brain Res Brain Res Rev, 1998;28:309-369</a:t>
            </a:r>
            <a:endParaRPr lang="es-ES" sz="1200" kern="1200" dirty="0" smtClean="0">
              <a:solidFill>
                <a:schemeClr val="tx1"/>
              </a:solidFill>
              <a:latin typeface="+mn-lt"/>
              <a:ea typeface="+mn-ea"/>
              <a:cs typeface="+mn-cs"/>
            </a:endParaRPr>
          </a:p>
          <a:p>
            <a:pPr marL="228600" lvl="0" indent="-228600">
              <a:buFont typeface="+mj-lt"/>
              <a:buAutoNum type="arabicPeriod"/>
            </a:pPr>
            <a:r>
              <a:rPr lang="en-GB" sz="1200" kern="1200" dirty="0" err="1" smtClean="0">
                <a:solidFill>
                  <a:schemeClr val="tx1"/>
                </a:solidFill>
                <a:latin typeface="+mn-lt"/>
                <a:ea typeface="+mn-ea"/>
                <a:cs typeface="+mn-cs"/>
              </a:rPr>
              <a:t>Newlin</a:t>
            </a:r>
            <a:r>
              <a:rPr lang="en-GB" sz="1200" kern="1200" dirty="0" smtClean="0">
                <a:solidFill>
                  <a:schemeClr val="tx1"/>
                </a:solidFill>
                <a:latin typeface="+mn-lt"/>
                <a:ea typeface="+mn-ea"/>
                <a:cs typeface="+mn-cs"/>
              </a:rPr>
              <a:t> DB. Evolutionary game theory and multiple chemical sensitivity. </a:t>
            </a:r>
            <a:r>
              <a:rPr lang="en-GB" sz="1200" kern="1200" dirty="0" err="1" smtClean="0">
                <a:solidFill>
                  <a:schemeClr val="tx1"/>
                </a:solidFill>
                <a:latin typeface="+mn-lt"/>
                <a:ea typeface="+mn-ea"/>
                <a:cs typeface="+mn-cs"/>
              </a:rPr>
              <a:t>Toxicol</a:t>
            </a:r>
            <a:r>
              <a:rPr lang="en-GB" sz="1200" kern="1200" dirty="0" smtClean="0">
                <a:solidFill>
                  <a:schemeClr val="tx1"/>
                </a:solidFill>
                <a:latin typeface="+mn-lt"/>
                <a:ea typeface="+mn-ea"/>
                <a:cs typeface="+mn-cs"/>
              </a:rPr>
              <a:t> </a:t>
            </a:r>
            <a:r>
              <a:rPr lang="en-GB" sz="1200" kern="1200" dirty="0" err="1" smtClean="0">
                <a:solidFill>
                  <a:schemeClr val="tx1"/>
                </a:solidFill>
                <a:latin typeface="+mn-lt"/>
                <a:ea typeface="+mn-ea"/>
                <a:cs typeface="+mn-cs"/>
              </a:rPr>
              <a:t>Ind</a:t>
            </a:r>
            <a:r>
              <a:rPr lang="en-GB" sz="1200" kern="1200" dirty="0" smtClean="0">
                <a:solidFill>
                  <a:schemeClr val="tx1"/>
                </a:solidFill>
                <a:latin typeface="+mn-lt"/>
                <a:ea typeface="+mn-ea"/>
                <a:cs typeface="+mn-cs"/>
              </a:rPr>
              <a:t> Health 1999; 15: 313-322</a:t>
            </a:r>
            <a:endParaRPr lang="es-ES" sz="1200" kern="1200" dirty="0" smtClean="0">
              <a:solidFill>
                <a:schemeClr val="tx1"/>
              </a:solidFill>
              <a:latin typeface="+mn-lt"/>
              <a:ea typeface="+mn-ea"/>
              <a:cs typeface="+mn-cs"/>
            </a:endParaRPr>
          </a:p>
          <a:p>
            <a:pPr marL="228600" lvl="0" indent="-228600">
              <a:buFont typeface="+mj-lt"/>
              <a:buAutoNum type="arabicPeriod"/>
            </a:pPr>
            <a:r>
              <a:rPr lang="es-ES" sz="1200" kern="1200" dirty="0" err="1" smtClean="0">
                <a:solidFill>
                  <a:schemeClr val="tx1"/>
                </a:solidFill>
                <a:latin typeface="+mn-lt"/>
                <a:ea typeface="+mn-ea"/>
                <a:cs typeface="+mn-cs"/>
              </a:rPr>
              <a:t>Bowlby</a:t>
            </a:r>
            <a:r>
              <a:rPr lang="es-ES" sz="1200" kern="1200" dirty="0" smtClean="0">
                <a:solidFill>
                  <a:schemeClr val="tx1"/>
                </a:solidFill>
                <a:latin typeface="+mn-lt"/>
                <a:ea typeface="+mn-ea"/>
                <a:cs typeface="+mn-cs"/>
              </a:rPr>
              <a:t> J, El apego. </a:t>
            </a:r>
            <a:r>
              <a:rPr lang="es-ES" sz="1200" kern="1200" dirty="0" err="1" smtClean="0">
                <a:solidFill>
                  <a:schemeClr val="tx1"/>
                </a:solidFill>
                <a:latin typeface="+mn-lt"/>
                <a:ea typeface="+mn-ea"/>
                <a:cs typeface="+mn-cs"/>
              </a:rPr>
              <a:t>Paidos</a:t>
            </a:r>
            <a:r>
              <a:rPr lang="es-ES" sz="1200" kern="1200" dirty="0" smtClean="0">
                <a:solidFill>
                  <a:schemeClr val="tx1"/>
                </a:solidFill>
                <a:latin typeface="+mn-lt"/>
                <a:ea typeface="+mn-ea"/>
                <a:cs typeface="+mn-cs"/>
              </a:rPr>
              <a:t>. Barcelona, 1998.</a:t>
            </a:r>
          </a:p>
          <a:p>
            <a:pPr marL="228600" lvl="0" indent="-228600">
              <a:buFont typeface="+mj-lt"/>
              <a:buAutoNum type="arabicPeriod"/>
            </a:pPr>
            <a:r>
              <a:rPr lang="en-GB" sz="1200" kern="1200" dirty="0" smtClean="0">
                <a:solidFill>
                  <a:schemeClr val="tx1"/>
                </a:solidFill>
                <a:latin typeface="+mn-lt"/>
                <a:ea typeface="+mn-ea"/>
                <a:cs typeface="+mn-cs"/>
              </a:rPr>
              <a:t>Stevens A, Price, J. Evolutionary psychiatry. A new beginning. 2ª ed. Londres:Routledge;2000.</a:t>
            </a:r>
            <a:endParaRPr lang="es-ES" sz="1200" kern="1200" dirty="0" smtClean="0">
              <a:solidFill>
                <a:schemeClr val="tx1"/>
              </a:solidFill>
              <a:latin typeface="+mn-lt"/>
              <a:ea typeface="+mn-ea"/>
              <a:cs typeface="+mn-cs"/>
            </a:endParaRPr>
          </a:p>
          <a:p>
            <a:pPr marL="228600" lvl="0" indent="-228600">
              <a:buFont typeface="+mj-lt"/>
              <a:buAutoNum type="arabicPeriod"/>
            </a:pPr>
            <a:r>
              <a:rPr lang="en-GB" sz="1200" kern="1200" dirty="0" smtClean="0">
                <a:solidFill>
                  <a:schemeClr val="tx1"/>
                </a:solidFill>
                <a:latin typeface="+mn-lt"/>
                <a:ea typeface="+mn-ea"/>
                <a:cs typeface="+mn-cs"/>
              </a:rPr>
              <a:t>Bell NJ, </a:t>
            </a:r>
            <a:r>
              <a:rPr lang="en-GB" sz="1200" kern="1200" dirty="0" err="1" smtClean="0">
                <a:solidFill>
                  <a:schemeClr val="tx1"/>
                </a:solidFill>
                <a:latin typeface="+mn-lt"/>
                <a:ea typeface="+mn-ea"/>
                <a:cs typeface="+mn-cs"/>
              </a:rPr>
              <a:t>Forthun</a:t>
            </a:r>
            <a:r>
              <a:rPr lang="en-GB" sz="1200" kern="1200" dirty="0" smtClean="0">
                <a:solidFill>
                  <a:schemeClr val="tx1"/>
                </a:solidFill>
                <a:latin typeface="+mn-lt"/>
                <a:ea typeface="+mn-ea"/>
                <a:cs typeface="+mn-cs"/>
              </a:rPr>
              <a:t> LF, Sun SW. Attachment, adolescent competencies, and substance use: developmental considerations in the study of risk </a:t>
            </a:r>
            <a:r>
              <a:rPr lang="en-GB" sz="1200" kern="1200" dirty="0" err="1" smtClean="0">
                <a:solidFill>
                  <a:schemeClr val="tx1"/>
                </a:solidFill>
                <a:latin typeface="+mn-lt"/>
                <a:ea typeface="+mn-ea"/>
                <a:cs typeface="+mn-cs"/>
              </a:rPr>
              <a:t>behaviors</a:t>
            </a:r>
            <a:r>
              <a:rPr lang="en-GB" sz="1200" kern="1200" dirty="0" smtClean="0">
                <a:solidFill>
                  <a:schemeClr val="tx1"/>
                </a:solidFill>
                <a:latin typeface="+mn-lt"/>
                <a:ea typeface="+mn-ea"/>
                <a:cs typeface="+mn-cs"/>
              </a:rPr>
              <a:t>. </a:t>
            </a:r>
            <a:r>
              <a:rPr lang="en-GB" sz="1200" kern="1200" dirty="0" err="1" smtClean="0">
                <a:solidFill>
                  <a:schemeClr val="tx1"/>
                </a:solidFill>
                <a:latin typeface="+mn-lt"/>
                <a:ea typeface="+mn-ea"/>
                <a:cs typeface="+mn-cs"/>
              </a:rPr>
              <a:t>Subst</a:t>
            </a:r>
            <a:r>
              <a:rPr lang="en-GB" sz="1200" kern="1200" dirty="0" smtClean="0">
                <a:solidFill>
                  <a:schemeClr val="tx1"/>
                </a:solidFill>
                <a:latin typeface="+mn-lt"/>
                <a:ea typeface="+mn-ea"/>
                <a:cs typeface="+mn-cs"/>
              </a:rPr>
              <a:t> Use Misuse. 2000 Aug;35(9):1177-206.  </a:t>
            </a:r>
            <a:endParaRPr lang="es-ES" sz="1200" kern="1200" dirty="0" smtClean="0">
              <a:solidFill>
                <a:schemeClr val="tx1"/>
              </a:solidFill>
              <a:latin typeface="+mn-lt"/>
              <a:ea typeface="+mn-ea"/>
              <a:cs typeface="+mn-cs"/>
            </a:endParaRPr>
          </a:p>
          <a:p>
            <a:pPr marL="228600" lvl="0" indent="-228600">
              <a:buFont typeface="+mj-lt"/>
              <a:buAutoNum type="arabicPeriod"/>
            </a:pPr>
            <a:r>
              <a:rPr lang="en-GB" sz="1200" kern="1200" dirty="0" smtClean="0">
                <a:solidFill>
                  <a:schemeClr val="tx1"/>
                </a:solidFill>
                <a:latin typeface="+mn-lt"/>
                <a:ea typeface="+mn-ea"/>
                <a:cs typeface="+mn-cs"/>
              </a:rPr>
              <a:t>Hill EM, Chow K. Life-history theory and risky drinking. Addiction 2002 Apr; 97 (4):401-413.</a:t>
            </a:r>
            <a:endParaRPr lang="es-ES" sz="1200" kern="1200" dirty="0" smtClean="0">
              <a:solidFill>
                <a:schemeClr val="tx1"/>
              </a:solidFill>
              <a:latin typeface="+mn-lt"/>
              <a:ea typeface="+mn-ea"/>
              <a:cs typeface="+mn-cs"/>
            </a:endParaRPr>
          </a:p>
          <a:p>
            <a:pPr marL="228600" lvl="0" indent="-228600">
              <a:buFont typeface="+mj-lt"/>
              <a:buAutoNum type="arabicPeriod"/>
            </a:pPr>
            <a:r>
              <a:rPr lang="en-GB" sz="1200" kern="1200" dirty="0" err="1" smtClean="0">
                <a:solidFill>
                  <a:schemeClr val="tx1"/>
                </a:solidFill>
                <a:latin typeface="+mn-lt"/>
                <a:ea typeface="+mn-ea"/>
                <a:cs typeface="+mn-cs"/>
              </a:rPr>
              <a:t>Higley</a:t>
            </a:r>
            <a:r>
              <a:rPr lang="en-GB" sz="1200" kern="1200" dirty="0" smtClean="0">
                <a:solidFill>
                  <a:schemeClr val="tx1"/>
                </a:solidFill>
                <a:latin typeface="+mn-lt"/>
                <a:ea typeface="+mn-ea"/>
                <a:cs typeface="+mn-cs"/>
              </a:rPr>
              <a:t> JD, Bennett AJ. Central nervous system serotonin and personality as variables contributing to excessive alcohol consumption in no-human primates. Alcohol </a:t>
            </a:r>
            <a:r>
              <a:rPr lang="en-GB" sz="1200" kern="1200" dirty="0" err="1" smtClean="0">
                <a:solidFill>
                  <a:schemeClr val="tx1"/>
                </a:solidFill>
                <a:latin typeface="+mn-lt"/>
                <a:ea typeface="+mn-ea"/>
                <a:cs typeface="+mn-cs"/>
              </a:rPr>
              <a:t>Alcohol</a:t>
            </a:r>
            <a:r>
              <a:rPr lang="en-GB" sz="1200" kern="1200" dirty="0" smtClean="0">
                <a:solidFill>
                  <a:schemeClr val="tx1"/>
                </a:solidFill>
                <a:latin typeface="+mn-lt"/>
                <a:ea typeface="+mn-ea"/>
                <a:cs typeface="+mn-cs"/>
              </a:rPr>
              <a:t> 1999;34(3):402-418.</a:t>
            </a:r>
            <a:endParaRPr lang="es-ES" sz="1200" kern="1200" dirty="0" smtClean="0">
              <a:solidFill>
                <a:schemeClr val="tx1"/>
              </a:solidFill>
              <a:latin typeface="+mn-lt"/>
              <a:ea typeface="+mn-ea"/>
              <a:cs typeface="+mn-cs"/>
            </a:endParaRPr>
          </a:p>
          <a:p>
            <a:pPr marL="228600" lvl="0" indent="-228600">
              <a:buFont typeface="+mj-lt"/>
              <a:buAutoNum type="arabicPeriod"/>
            </a:pPr>
            <a:r>
              <a:rPr lang="en-GB" sz="1200" kern="1200" dirty="0" err="1" smtClean="0">
                <a:solidFill>
                  <a:schemeClr val="tx1"/>
                </a:solidFill>
                <a:latin typeface="+mn-lt"/>
                <a:ea typeface="+mn-ea"/>
                <a:cs typeface="+mn-cs"/>
              </a:rPr>
              <a:t>Cloninger</a:t>
            </a:r>
            <a:r>
              <a:rPr lang="en-GB" sz="1200" kern="1200" dirty="0" smtClean="0">
                <a:solidFill>
                  <a:schemeClr val="tx1"/>
                </a:solidFill>
                <a:latin typeface="+mn-lt"/>
                <a:ea typeface="+mn-ea"/>
                <a:cs typeface="+mn-cs"/>
              </a:rPr>
              <a:t> CR. </a:t>
            </a:r>
            <a:r>
              <a:rPr lang="en-GB" sz="1200" kern="1200" dirty="0" err="1" smtClean="0">
                <a:solidFill>
                  <a:schemeClr val="tx1"/>
                </a:solidFill>
                <a:latin typeface="+mn-lt"/>
                <a:ea typeface="+mn-ea"/>
                <a:cs typeface="+mn-cs"/>
              </a:rPr>
              <a:t>Neurogenetic</a:t>
            </a:r>
            <a:r>
              <a:rPr lang="en-GB" sz="1200" kern="1200" dirty="0" smtClean="0">
                <a:solidFill>
                  <a:schemeClr val="tx1"/>
                </a:solidFill>
                <a:latin typeface="+mn-lt"/>
                <a:ea typeface="+mn-ea"/>
                <a:cs typeface="+mn-cs"/>
              </a:rPr>
              <a:t> </a:t>
            </a:r>
            <a:r>
              <a:rPr lang="en-GB" sz="1200" kern="1200" dirty="0" err="1" smtClean="0">
                <a:solidFill>
                  <a:schemeClr val="tx1"/>
                </a:solidFill>
                <a:latin typeface="+mn-lt"/>
                <a:ea typeface="+mn-ea"/>
                <a:cs typeface="+mn-cs"/>
              </a:rPr>
              <a:t>adaptative</a:t>
            </a:r>
            <a:r>
              <a:rPr lang="en-GB" sz="1200" kern="1200" dirty="0" smtClean="0">
                <a:solidFill>
                  <a:schemeClr val="tx1"/>
                </a:solidFill>
                <a:latin typeface="+mn-lt"/>
                <a:ea typeface="+mn-ea"/>
                <a:cs typeface="+mn-cs"/>
              </a:rPr>
              <a:t> mechanisms in alcoholism. </a:t>
            </a:r>
            <a:r>
              <a:rPr lang="es-ES" sz="1200" kern="1200" dirty="0" err="1" smtClean="0">
                <a:solidFill>
                  <a:schemeClr val="tx1"/>
                </a:solidFill>
                <a:latin typeface="+mn-lt"/>
                <a:ea typeface="+mn-ea"/>
                <a:cs typeface="+mn-cs"/>
              </a:rPr>
              <a:t>Science</a:t>
            </a:r>
            <a:r>
              <a:rPr lang="es-ES" sz="1200" kern="1200" dirty="0" smtClean="0">
                <a:solidFill>
                  <a:schemeClr val="tx1"/>
                </a:solidFill>
                <a:latin typeface="+mn-lt"/>
                <a:ea typeface="+mn-ea"/>
                <a:cs typeface="+mn-cs"/>
              </a:rPr>
              <a:t> 1987; 236:410-416</a:t>
            </a:r>
          </a:p>
          <a:p>
            <a:pPr marL="228600" lvl="0" indent="-228600">
              <a:buFont typeface="+mj-lt"/>
              <a:buAutoNum type="arabicPeriod"/>
            </a:pPr>
            <a:r>
              <a:rPr lang="en-GB" sz="1200" kern="1200" dirty="0" smtClean="0">
                <a:solidFill>
                  <a:schemeClr val="tx1"/>
                </a:solidFill>
                <a:latin typeface="+mn-lt"/>
                <a:ea typeface="+mn-ea"/>
                <a:cs typeface="+mn-cs"/>
              </a:rPr>
              <a:t>Price J. The dominance hierarchy and the evolution of mental illness. </a:t>
            </a:r>
            <a:r>
              <a:rPr lang="es-ES" sz="1200" kern="1200" dirty="0" err="1" smtClean="0">
                <a:solidFill>
                  <a:schemeClr val="tx1"/>
                </a:solidFill>
                <a:latin typeface="+mn-lt"/>
                <a:ea typeface="+mn-ea"/>
                <a:cs typeface="+mn-cs"/>
              </a:rPr>
              <a:t>Lancet</a:t>
            </a:r>
            <a:r>
              <a:rPr lang="es-ES" sz="1200" kern="1200" dirty="0" smtClean="0">
                <a:solidFill>
                  <a:schemeClr val="tx1"/>
                </a:solidFill>
                <a:latin typeface="+mn-lt"/>
                <a:ea typeface="+mn-ea"/>
                <a:cs typeface="+mn-cs"/>
              </a:rPr>
              <a:t> 1967 Jul;29:243-246.</a:t>
            </a:r>
          </a:p>
          <a:p>
            <a:pPr marL="228600" lvl="0" indent="-228600">
              <a:buFont typeface="+mj-lt"/>
              <a:buAutoNum type="arabicPeriod"/>
            </a:pPr>
            <a:r>
              <a:rPr lang="en-US" sz="1200" kern="1200" dirty="0" smtClean="0">
                <a:solidFill>
                  <a:schemeClr val="tx1"/>
                </a:solidFill>
                <a:latin typeface="+mn-lt"/>
                <a:ea typeface="+mn-ea"/>
                <a:cs typeface="+mn-cs"/>
              </a:rPr>
              <a:t>Sullivan RJ, Hagen EH, Hammerstein P. Revealing the paradox of drug reward in human evolution. Proc R Soc 2008;275:1231-1241.</a:t>
            </a:r>
            <a:endParaRPr lang="es-ES" sz="1200" kern="1200" dirty="0" smtClean="0">
              <a:solidFill>
                <a:schemeClr val="tx1"/>
              </a:solidFill>
              <a:latin typeface="+mn-lt"/>
              <a:ea typeface="+mn-ea"/>
              <a:cs typeface="+mn-cs"/>
            </a:endParaRPr>
          </a:p>
          <a:p>
            <a:pPr marL="228600" lvl="0" indent="-228600">
              <a:buFont typeface="+mj-lt"/>
              <a:buAutoNum type="arabicPeriod"/>
            </a:pPr>
            <a:r>
              <a:rPr lang="en-US" sz="1200" kern="1200" dirty="0" smtClean="0">
                <a:solidFill>
                  <a:schemeClr val="tx1"/>
                </a:solidFill>
                <a:latin typeface="+mn-lt"/>
                <a:ea typeface="+mn-ea"/>
                <a:cs typeface="+mn-cs"/>
              </a:rPr>
              <a:t>Hagen EH, Sullivan RJ, Schmidt GM et al. Ecology and neurobiology of toxin </a:t>
            </a:r>
            <a:r>
              <a:rPr lang="en-US" sz="1200" kern="1200" dirty="0" err="1" smtClean="0">
                <a:solidFill>
                  <a:schemeClr val="tx1"/>
                </a:solidFill>
                <a:latin typeface="+mn-lt"/>
                <a:ea typeface="+mn-ea"/>
                <a:cs typeface="+mn-cs"/>
              </a:rPr>
              <a:t>aavoidance</a:t>
            </a:r>
            <a:r>
              <a:rPr lang="en-US" sz="1200" kern="1200" dirty="0" smtClean="0">
                <a:solidFill>
                  <a:schemeClr val="tx1"/>
                </a:solidFill>
                <a:latin typeface="+mn-lt"/>
                <a:ea typeface="+mn-ea"/>
                <a:cs typeface="+mn-cs"/>
              </a:rPr>
              <a:t> and the paradox of drug reward. </a:t>
            </a:r>
            <a:r>
              <a:rPr lang="en-US" sz="1200" kern="1200" dirty="0" err="1" smtClean="0">
                <a:solidFill>
                  <a:schemeClr val="tx1"/>
                </a:solidFill>
                <a:latin typeface="+mn-lt"/>
                <a:ea typeface="+mn-ea"/>
                <a:cs typeface="+mn-cs"/>
              </a:rPr>
              <a:t>Neurosciencience</a:t>
            </a:r>
            <a:r>
              <a:rPr lang="en-US" sz="1200" kern="1200" dirty="0" smtClean="0">
                <a:solidFill>
                  <a:schemeClr val="tx1"/>
                </a:solidFill>
                <a:latin typeface="+mn-lt"/>
                <a:ea typeface="+mn-ea"/>
                <a:cs typeface="+mn-cs"/>
              </a:rPr>
              <a:t> 2009;160:69-84.</a:t>
            </a:r>
            <a:endParaRPr lang="es-ES" sz="1200" kern="1200" dirty="0" smtClean="0">
              <a:solidFill>
                <a:schemeClr val="tx1"/>
              </a:solidFill>
              <a:latin typeface="+mn-lt"/>
              <a:ea typeface="+mn-ea"/>
              <a:cs typeface="+mn-cs"/>
            </a:endParaRPr>
          </a:p>
          <a:p>
            <a:pPr marL="228600" lvl="0" indent="-228600">
              <a:buFont typeface="+mj-lt"/>
              <a:buAutoNum type="arabicPeriod"/>
            </a:pPr>
            <a:r>
              <a:rPr lang="en-US" sz="1200" u="none" strike="noStrike" kern="1200" dirty="0" err="1" smtClean="0">
                <a:solidFill>
                  <a:schemeClr val="tx1"/>
                </a:solidFill>
                <a:latin typeface="+mn-lt"/>
                <a:ea typeface="+mn-ea"/>
                <a:cs typeface="+mn-cs"/>
                <a:hlinkClick r:id="rId3"/>
              </a:rPr>
              <a:t>Khantzian</a:t>
            </a:r>
            <a:r>
              <a:rPr lang="en-US" sz="1200" u="none" strike="noStrike" kern="1200" dirty="0" smtClean="0">
                <a:solidFill>
                  <a:schemeClr val="tx1"/>
                </a:solidFill>
                <a:latin typeface="+mn-lt"/>
                <a:ea typeface="+mn-ea"/>
                <a:cs typeface="+mn-cs"/>
                <a:hlinkClick r:id="rId3"/>
              </a:rPr>
              <a:t> EJ</a:t>
            </a:r>
            <a:r>
              <a:rPr lang="en-US" sz="1200" kern="1200" dirty="0" smtClean="0">
                <a:solidFill>
                  <a:schemeClr val="tx1"/>
                </a:solidFill>
                <a:latin typeface="+mn-lt"/>
                <a:ea typeface="+mn-ea"/>
                <a:cs typeface="+mn-cs"/>
              </a:rPr>
              <a:t>. The self-medication hypothesis of addictive disorders: focus on heroin and cocaine dependence. </a:t>
            </a:r>
            <a:r>
              <a:rPr lang="en-US" sz="1200" u="none" strike="noStrike" kern="1200" dirty="0" smtClean="0">
                <a:solidFill>
                  <a:schemeClr val="tx1"/>
                </a:solidFill>
                <a:latin typeface="+mn-lt"/>
                <a:ea typeface="+mn-ea"/>
                <a:cs typeface="+mn-cs"/>
              </a:rPr>
              <a:t>Am J Psychiatry</a:t>
            </a:r>
            <a:r>
              <a:rPr lang="en-US" sz="1200" kern="1200" dirty="0" smtClean="0">
                <a:solidFill>
                  <a:schemeClr val="tx1"/>
                </a:solidFill>
                <a:latin typeface="+mn-lt"/>
                <a:ea typeface="+mn-ea"/>
                <a:cs typeface="+mn-cs"/>
              </a:rPr>
              <a:t> 1985;142(11):1259-64.</a:t>
            </a:r>
            <a:endParaRPr lang="es-ES" sz="1200" kern="1200" dirty="0" smtClean="0">
              <a:solidFill>
                <a:schemeClr val="tx1"/>
              </a:solidFill>
              <a:latin typeface="+mn-lt"/>
              <a:ea typeface="+mn-ea"/>
              <a:cs typeface="+mn-cs"/>
            </a:endParaRPr>
          </a:p>
          <a:p>
            <a:pPr marL="228600" lvl="0" indent="-228600">
              <a:buFont typeface="+mj-lt"/>
              <a:buAutoNum type="arabicPeriod"/>
            </a:pPr>
            <a:r>
              <a:rPr lang="es-ES" sz="1200" kern="1200" dirty="0" err="1" smtClean="0">
                <a:solidFill>
                  <a:schemeClr val="tx1"/>
                </a:solidFill>
                <a:latin typeface="+mn-lt"/>
                <a:ea typeface="+mn-ea"/>
                <a:cs typeface="+mn-cs"/>
              </a:rPr>
              <a:t>Zahavi</a:t>
            </a:r>
            <a:r>
              <a:rPr lang="es-ES" sz="1200" kern="1200" dirty="0" smtClean="0">
                <a:solidFill>
                  <a:schemeClr val="tx1"/>
                </a:solidFill>
                <a:latin typeface="+mn-lt"/>
                <a:ea typeface="+mn-ea"/>
                <a:cs typeface="+mn-cs"/>
              </a:rPr>
              <a:t> A. Mate </a:t>
            </a:r>
            <a:r>
              <a:rPr lang="es-ES" sz="1200" kern="1200" dirty="0" err="1" smtClean="0">
                <a:solidFill>
                  <a:schemeClr val="tx1"/>
                </a:solidFill>
                <a:latin typeface="+mn-lt"/>
                <a:ea typeface="+mn-ea"/>
                <a:cs typeface="+mn-cs"/>
              </a:rPr>
              <a:t>selection</a:t>
            </a:r>
            <a:r>
              <a:rPr lang="es-ES" sz="1200" kern="1200" dirty="0" smtClean="0">
                <a:solidFill>
                  <a:schemeClr val="tx1"/>
                </a:solidFill>
                <a:latin typeface="+mn-lt"/>
                <a:ea typeface="+mn-ea"/>
                <a:cs typeface="+mn-cs"/>
              </a:rPr>
              <a:t> - a </a:t>
            </a:r>
            <a:r>
              <a:rPr lang="es-ES" sz="1200" kern="1200" dirty="0" err="1" smtClean="0">
                <a:solidFill>
                  <a:schemeClr val="tx1"/>
                </a:solidFill>
                <a:latin typeface="+mn-lt"/>
                <a:ea typeface="+mn-ea"/>
                <a:cs typeface="+mn-cs"/>
              </a:rPr>
              <a:t>selection</a:t>
            </a:r>
            <a:r>
              <a:rPr lang="es-ES" sz="1200" kern="1200" dirty="0" smtClean="0">
                <a:solidFill>
                  <a:schemeClr val="tx1"/>
                </a:solidFill>
                <a:latin typeface="+mn-lt"/>
                <a:ea typeface="+mn-ea"/>
                <a:cs typeface="+mn-cs"/>
              </a:rPr>
              <a:t> </a:t>
            </a:r>
            <a:r>
              <a:rPr lang="es-ES" sz="1200" kern="1200" dirty="0" err="1" smtClean="0">
                <a:solidFill>
                  <a:schemeClr val="tx1"/>
                </a:solidFill>
                <a:latin typeface="+mn-lt"/>
                <a:ea typeface="+mn-ea"/>
                <a:cs typeface="+mn-cs"/>
              </a:rPr>
              <a:t>for</a:t>
            </a:r>
            <a:r>
              <a:rPr lang="es-ES" sz="1200" kern="1200" dirty="0" smtClean="0">
                <a:solidFill>
                  <a:schemeClr val="tx1"/>
                </a:solidFill>
                <a:latin typeface="+mn-lt"/>
                <a:ea typeface="+mn-ea"/>
                <a:cs typeface="+mn-cs"/>
              </a:rPr>
              <a:t> a </a:t>
            </a:r>
            <a:r>
              <a:rPr lang="es-ES" sz="1200" kern="1200" dirty="0" err="1" smtClean="0">
                <a:solidFill>
                  <a:schemeClr val="tx1"/>
                </a:solidFill>
                <a:latin typeface="+mn-lt"/>
                <a:ea typeface="+mn-ea"/>
                <a:cs typeface="+mn-cs"/>
              </a:rPr>
              <a:t>handicap</a:t>
            </a:r>
            <a:r>
              <a:rPr lang="es-ES" sz="1200" kern="1200" dirty="0" smtClean="0">
                <a:solidFill>
                  <a:schemeClr val="tx1"/>
                </a:solidFill>
                <a:latin typeface="+mn-lt"/>
                <a:ea typeface="+mn-ea"/>
                <a:cs typeface="+mn-cs"/>
              </a:rPr>
              <a:t>. J </a:t>
            </a:r>
            <a:r>
              <a:rPr lang="es-ES" sz="1200" kern="1200" dirty="0" err="1" smtClean="0">
                <a:solidFill>
                  <a:schemeClr val="tx1"/>
                </a:solidFill>
                <a:latin typeface="+mn-lt"/>
                <a:ea typeface="+mn-ea"/>
                <a:cs typeface="+mn-cs"/>
              </a:rPr>
              <a:t>Theor</a:t>
            </a:r>
            <a:r>
              <a:rPr lang="es-ES" sz="1200" kern="1200" dirty="0" smtClean="0">
                <a:solidFill>
                  <a:schemeClr val="tx1"/>
                </a:solidFill>
                <a:latin typeface="+mn-lt"/>
                <a:ea typeface="+mn-ea"/>
                <a:cs typeface="+mn-cs"/>
              </a:rPr>
              <a:t> </a:t>
            </a:r>
            <a:r>
              <a:rPr lang="es-ES" sz="1200" kern="1200" dirty="0" err="1" smtClean="0">
                <a:solidFill>
                  <a:schemeClr val="tx1"/>
                </a:solidFill>
                <a:latin typeface="+mn-lt"/>
                <a:ea typeface="+mn-ea"/>
                <a:cs typeface="+mn-cs"/>
              </a:rPr>
              <a:t>Biol</a:t>
            </a:r>
            <a:r>
              <a:rPr lang="es-ES" sz="1200" kern="1200" dirty="0" smtClean="0">
                <a:solidFill>
                  <a:schemeClr val="tx1"/>
                </a:solidFill>
                <a:latin typeface="+mn-lt"/>
                <a:ea typeface="+mn-ea"/>
                <a:cs typeface="+mn-cs"/>
              </a:rPr>
              <a:t>  1975; 53: 205-214. </a:t>
            </a:r>
          </a:p>
          <a:p>
            <a:pPr marL="228600" lvl="0" indent="-228600">
              <a:buFont typeface="+mj-lt"/>
              <a:buAutoNum type="arabicPeriod"/>
            </a:pPr>
            <a:r>
              <a:rPr lang="es-ES" sz="1200" kern="1200" dirty="0" err="1" smtClean="0">
                <a:solidFill>
                  <a:schemeClr val="tx1"/>
                </a:solidFill>
                <a:latin typeface="+mn-lt"/>
                <a:ea typeface="+mn-ea"/>
                <a:cs typeface="+mn-cs"/>
              </a:rPr>
              <a:t>Traver</a:t>
            </a:r>
            <a:r>
              <a:rPr lang="es-ES" sz="1200" kern="1200" dirty="0" smtClean="0">
                <a:solidFill>
                  <a:schemeClr val="tx1"/>
                </a:solidFill>
                <a:latin typeface="+mn-lt"/>
                <a:ea typeface="+mn-ea"/>
                <a:cs typeface="+mn-cs"/>
              </a:rPr>
              <a:t> Torras F, </a:t>
            </a:r>
            <a:r>
              <a:rPr lang="es-ES" sz="1200" kern="1200" dirty="0" err="1" smtClean="0">
                <a:solidFill>
                  <a:schemeClr val="tx1"/>
                </a:solidFill>
                <a:latin typeface="+mn-lt"/>
                <a:ea typeface="+mn-ea"/>
                <a:cs typeface="+mn-cs"/>
              </a:rPr>
              <a:t>Haro</a:t>
            </a:r>
            <a:r>
              <a:rPr lang="es-ES" sz="1200" kern="1200" dirty="0" smtClean="0">
                <a:solidFill>
                  <a:schemeClr val="tx1"/>
                </a:solidFill>
                <a:latin typeface="+mn-lt"/>
                <a:ea typeface="+mn-ea"/>
                <a:cs typeface="+mn-cs"/>
              </a:rPr>
              <a:t> Cortés G. Personalidad, dopamina y evolución. </a:t>
            </a:r>
            <a:r>
              <a:rPr lang="es-ES" sz="1200" kern="1200" dirty="0" err="1" smtClean="0">
                <a:solidFill>
                  <a:schemeClr val="tx1"/>
                </a:solidFill>
                <a:latin typeface="+mn-lt"/>
                <a:ea typeface="+mn-ea"/>
                <a:cs typeface="+mn-cs"/>
              </a:rPr>
              <a:t>Rev</a:t>
            </a:r>
            <a:r>
              <a:rPr lang="es-ES" sz="1200" kern="1200" dirty="0" smtClean="0">
                <a:solidFill>
                  <a:schemeClr val="tx1"/>
                </a:solidFill>
                <a:latin typeface="+mn-lt"/>
                <a:ea typeface="+mn-ea"/>
                <a:cs typeface="+mn-cs"/>
              </a:rPr>
              <a:t> Persona 2008;8(2):6-14</a:t>
            </a:r>
          </a:p>
          <a:p>
            <a:pPr marL="228600" indent="-228600">
              <a:buFont typeface="+mj-lt"/>
              <a:buAutoNum type="arabicPeriod"/>
            </a:pPr>
            <a:r>
              <a:rPr lang="es-ES" sz="1200" kern="1200" dirty="0" smtClean="0">
                <a:solidFill>
                  <a:schemeClr val="tx1"/>
                </a:solidFill>
                <a:latin typeface="+mn-lt"/>
                <a:ea typeface="+mn-ea"/>
                <a:cs typeface="+mn-cs"/>
              </a:rPr>
              <a:t>Valderrama JC, Cervera G, de Vicente P, </a:t>
            </a:r>
            <a:r>
              <a:rPr lang="es-ES" sz="1200" kern="1200" dirty="0" err="1" smtClean="0">
                <a:solidFill>
                  <a:schemeClr val="tx1"/>
                </a:solidFill>
                <a:latin typeface="+mn-lt"/>
                <a:ea typeface="+mn-ea"/>
                <a:cs typeface="+mn-cs"/>
              </a:rPr>
              <a:t>Bolinches</a:t>
            </a:r>
            <a:r>
              <a:rPr lang="es-ES" sz="1200" kern="1200" dirty="0" smtClean="0">
                <a:solidFill>
                  <a:schemeClr val="tx1"/>
                </a:solidFill>
                <a:latin typeface="+mn-lt"/>
                <a:ea typeface="+mn-ea"/>
                <a:cs typeface="+mn-cs"/>
              </a:rPr>
              <a:t> F, </a:t>
            </a:r>
            <a:r>
              <a:rPr lang="es-ES" sz="1200" kern="1200" dirty="0" err="1" smtClean="0">
                <a:solidFill>
                  <a:schemeClr val="tx1"/>
                </a:solidFill>
                <a:latin typeface="+mn-lt"/>
                <a:ea typeface="+mn-ea"/>
                <a:cs typeface="+mn-cs"/>
              </a:rPr>
              <a:t>Ochando</a:t>
            </a:r>
            <a:r>
              <a:rPr lang="es-ES" sz="1200" kern="1200" dirty="0" smtClean="0">
                <a:solidFill>
                  <a:schemeClr val="tx1"/>
                </a:solidFill>
                <a:latin typeface="+mn-lt"/>
                <a:ea typeface="+mn-ea"/>
                <a:cs typeface="+mn-cs"/>
              </a:rPr>
              <a:t> B, Sánchez P: Tratamiento de los trastornos de personalidad en sujetos con trastorno por uso de sustancias. En: Rubio G, López Muñoz F, Álamo C y Santo-Domingo J, editores: Trastornos psiquiátricos y abuso de sustancias. Madrid: Editorial Médica Panamericana; 2002.</a:t>
            </a:r>
            <a:endParaRPr lang="es-ES" dirty="0"/>
          </a:p>
        </p:txBody>
      </p:sp>
      <p:sp>
        <p:nvSpPr>
          <p:cNvPr id="4" name="3 Marcador de número de diapositiva"/>
          <p:cNvSpPr>
            <a:spLocks noGrp="1"/>
          </p:cNvSpPr>
          <p:nvPr>
            <p:ph type="sldNum" sz="quarter" idx="10"/>
          </p:nvPr>
        </p:nvSpPr>
        <p:spPr/>
        <p:txBody>
          <a:bodyPr/>
          <a:lstStyle/>
          <a:p>
            <a:pPr>
              <a:defRPr/>
            </a:pPr>
            <a:fld id="{C7AD505F-B2F1-4B0B-9ABB-5BA510F22089}" type="slidenum">
              <a:rPr lang="es-ES" smtClean="0"/>
              <a:pPr>
                <a:defRPr/>
              </a:pPr>
              <a:t>67</a:t>
            </a:fld>
            <a:endParaRPr lang="es-E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75779"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s-ES" dirty="0" smtClean="0"/>
              <a:t>Lixiviación: tratar una sustancia compleja, como un mineral, con un disolvente adecuado para separar sus partes solubles delas insolubles</a:t>
            </a:r>
          </a:p>
        </p:txBody>
      </p:sp>
      <p:sp>
        <p:nvSpPr>
          <p:cNvPr id="75780"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274F8F8-5766-40F5-88A3-6F37F6B55CB6}" type="slidenum">
              <a:rPr lang="es-ES" smtClean="0"/>
              <a:pPr/>
              <a:t>10</a:t>
            </a:fld>
            <a:endParaRPr lang="es-E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sz="1200" b="1" kern="1200" dirty="0" smtClean="0">
                <a:solidFill>
                  <a:schemeClr val="tx1"/>
                </a:solidFill>
                <a:latin typeface="+mn-lt"/>
                <a:ea typeface="+mn-ea"/>
                <a:cs typeface="+mn-cs"/>
              </a:rPr>
              <a:t>Selección de pareja por el </a:t>
            </a:r>
            <a:r>
              <a:rPr lang="es-ES" sz="1200" b="1" kern="1200" dirty="0" err="1" smtClean="0">
                <a:solidFill>
                  <a:schemeClr val="tx1"/>
                </a:solidFill>
                <a:latin typeface="+mn-lt"/>
                <a:ea typeface="+mn-ea"/>
                <a:cs typeface="+mn-cs"/>
              </a:rPr>
              <a:t>handicap</a:t>
            </a:r>
            <a:endParaRPr lang="es-ES"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Según la teoría del hándicap de </a:t>
            </a:r>
            <a:r>
              <a:rPr lang="es-ES" sz="1200" kern="1200" dirty="0" err="1" smtClean="0">
                <a:solidFill>
                  <a:schemeClr val="tx1"/>
                </a:solidFill>
                <a:latin typeface="+mn-lt"/>
                <a:ea typeface="+mn-ea"/>
                <a:cs typeface="+mn-cs"/>
              </a:rPr>
              <a:t>Zahavi</a:t>
            </a:r>
            <a:r>
              <a:rPr lang="es-ES" sz="1200" kern="1200" dirty="0" smtClean="0">
                <a:solidFill>
                  <a:schemeClr val="tx1"/>
                </a:solidFill>
                <a:latin typeface="+mn-lt"/>
                <a:ea typeface="+mn-ea"/>
                <a:cs typeface="+mn-cs"/>
              </a:rPr>
              <a:t> (35), algunas características de los animales, que les hacen aparentemente más vulnerables, son tomadas por sus posibles parejas como una señal de gran fortaleza y aptitud para la supervivencia. El ejemplo paradigmático es la cola del pavo real macho, demasiado grande para el vuelo y demasiado llamativa ante los posibles depredadores. Los machos que ostentan las colas mayores y más vistosas deben ser sanos y fuertes y precisamente por eso son seleccionados por las hembras. De manera similar, consumir una potente </a:t>
            </a:r>
            <a:r>
              <a:rPr lang="es-ES" sz="1200" kern="1200" dirty="0" err="1" smtClean="0">
                <a:solidFill>
                  <a:schemeClr val="tx1"/>
                </a:solidFill>
                <a:latin typeface="+mn-lt"/>
                <a:ea typeface="+mn-ea"/>
                <a:cs typeface="+mn-cs"/>
              </a:rPr>
              <a:t>neurotoxina</a:t>
            </a:r>
            <a:r>
              <a:rPr lang="es-ES" sz="1200" kern="1200" dirty="0" smtClean="0">
                <a:solidFill>
                  <a:schemeClr val="tx1"/>
                </a:solidFill>
                <a:latin typeface="+mn-lt"/>
                <a:ea typeface="+mn-ea"/>
                <a:cs typeface="+mn-cs"/>
              </a:rPr>
              <a:t> con pocos efectos adversos podría indicar salud y aptitud a las potenciales parejas (33,36). Esta hipótesis requiere que los individuos sean capaces de minimizar o recuperarse completamente de las consecuencias del consumo de toxinas.</a:t>
            </a:r>
          </a:p>
        </p:txBody>
      </p:sp>
      <p:sp>
        <p:nvSpPr>
          <p:cNvPr id="4" name="3 Marcador de número de diapositiva"/>
          <p:cNvSpPr>
            <a:spLocks noGrp="1"/>
          </p:cNvSpPr>
          <p:nvPr>
            <p:ph type="sldNum" sz="quarter" idx="10"/>
          </p:nvPr>
        </p:nvSpPr>
        <p:spPr/>
        <p:txBody>
          <a:bodyPr/>
          <a:lstStyle/>
          <a:p>
            <a:pPr>
              <a:defRPr/>
            </a:pPr>
            <a:fld id="{C7AD505F-B2F1-4B0B-9ABB-5BA510F22089}" type="slidenum">
              <a:rPr lang="es-ES" smtClean="0"/>
              <a:pPr>
                <a:defRPr/>
              </a:pPr>
              <a:t>12</a:t>
            </a:fld>
            <a:endParaRPr lang="es-E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sz="1200" b="1" kern="1200" dirty="0" smtClean="0">
                <a:solidFill>
                  <a:schemeClr val="tx1"/>
                </a:solidFill>
                <a:latin typeface="+mn-lt"/>
                <a:ea typeface="+mn-ea"/>
                <a:cs typeface="+mn-cs"/>
              </a:rPr>
              <a:t>9.4 </a:t>
            </a:r>
            <a:r>
              <a:rPr lang="es-ES" sz="1200" b="1" kern="1200" dirty="0" err="1" smtClean="0">
                <a:solidFill>
                  <a:schemeClr val="tx1"/>
                </a:solidFill>
                <a:latin typeface="+mn-lt"/>
                <a:ea typeface="+mn-ea"/>
                <a:cs typeface="+mn-cs"/>
              </a:rPr>
              <a:t>Farmacofagia</a:t>
            </a:r>
            <a:endParaRPr lang="es-ES"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Una sustancial fracción de los virus, bacterias, hongos, nematodos y artrópodos del mundo se alimentan de plantas vivas. Así las plantas han hecho una enorme cantidad de “investigación y desarrollo” farmacológico contra estos parásitos a lo largo de la evolución. Las mismas grandes categorías de parásitos también atacan a los humanos y otros animales. Algunos animales pueden haber evolucionado para explotar los productos de cientos de millones de años de “investigación” por parte de las plantas para inhibir y matar a sus propios parásitos. Por ejemplo, algunos herbívoros varían la toxicidad de su dieta contingentemente en respuesta a la infección. Se ha propuesto que las toxinas de las habas y la </a:t>
            </a:r>
            <a:r>
              <a:rPr lang="es-ES" sz="1200" kern="1200" dirty="0" err="1" smtClean="0">
                <a:solidFill>
                  <a:schemeClr val="tx1"/>
                </a:solidFill>
                <a:latin typeface="+mn-lt"/>
                <a:ea typeface="+mn-ea"/>
                <a:cs typeface="+mn-cs"/>
              </a:rPr>
              <a:t>casava</a:t>
            </a:r>
            <a:r>
              <a:rPr lang="es-ES" sz="1200" kern="1200" dirty="0" smtClean="0">
                <a:solidFill>
                  <a:schemeClr val="tx1"/>
                </a:solidFill>
                <a:latin typeface="+mn-lt"/>
                <a:ea typeface="+mn-ea"/>
                <a:cs typeface="+mn-cs"/>
              </a:rPr>
              <a:t>  o planta de yuca podrían ser efectivas contra la infección por el </a:t>
            </a:r>
            <a:r>
              <a:rPr lang="es-ES" sz="1200" i="1" kern="1200" dirty="0" err="1" smtClean="0">
                <a:solidFill>
                  <a:schemeClr val="tx1"/>
                </a:solidFill>
                <a:latin typeface="+mn-lt"/>
                <a:ea typeface="+mn-ea"/>
                <a:cs typeface="+mn-cs"/>
              </a:rPr>
              <a:t>Plasmodium</a:t>
            </a:r>
            <a:r>
              <a:rPr lang="es-ES" sz="1200" i="1" kern="1200" dirty="0" smtClean="0">
                <a:solidFill>
                  <a:schemeClr val="tx1"/>
                </a:solidFill>
                <a:latin typeface="+mn-lt"/>
                <a:ea typeface="+mn-ea"/>
                <a:cs typeface="+mn-cs"/>
              </a:rPr>
              <a:t> </a:t>
            </a:r>
            <a:r>
              <a:rPr lang="es-ES" sz="1200" i="1" kern="1200" dirty="0" err="1" smtClean="0">
                <a:solidFill>
                  <a:schemeClr val="tx1"/>
                </a:solidFill>
                <a:latin typeface="+mn-lt"/>
                <a:ea typeface="+mn-ea"/>
                <a:cs typeface="+mn-cs"/>
              </a:rPr>
              <a:t>falciparum</a:t>
            </a:r>
            <a:r>
              <a:rPr lang="es-ES" sz="1200" kern="1200" dirty="0" smtClean="0">
                <a:solidFill>
                  <a:schemeClr val="tx1"/>
                </a:solidFill>
                <a:latin typeface="+mn-lt"/>
                <a:ea typeface="+mn-ea"/>
                <a:cs typeface="+mn-cs"/>
              </a:rPr>
              <a:t>. Algunas drogas recreativas son tratamientos marcadamente efectivos contra patógenos de los mamíferos. Por ejemplo, nicotina, </a:t>
            </a:r>
            <a:r>
              <a:rPr lang="es-ES" sz="1200" kern="1200" dirty="0" err="1" smtClean="0">
                <a:solidFill>
                  <a:schemeClr val="tx1"/>
                </a:solidFill>
                <a:latin typeface="+mn-lt"/>
                <a:ea typeface="+mn-ea"/>
                <a:cs typeface="+mn-cs"/>
              </a:rPr>
              <a:t>arecolina</a:t>
            </a:r>
            <a:r>
              <a:rPr lang="es-ES" sz="1200" kern="1200" dirty="0" smtClean="0">
                <a:solidFill>
                  <a:schemeClr val="tx1"/>
                </a:solidFill>
                <a:latin typeface="+mn-lt"/>
                <a:ea typeface="+mn-ea"/>
                <a:cs typeface="+mn-cs"/>
              </a:rPr>
              <a:t> (el principal componente psicoactivo de la nuez de betel, mascada en un amplio territorio de Asia y el Pacífico) y </a:t>
            </a:r>
            <a:r>
              <a:rPr lang="es-ES" sz="1200" kern="1200" dirty="0" err="1" smtClean="0">
                <a:solidFill>
                  <a:schemeClr val="tx1"/>
                </a:solidFill>
                <a:latin typeface="+mn-lt"/>
                <a:ea typeface="+mn-ea"/>
                <a:cs typeface="+mn-cs"/>
              </a:rPr>
              <a:t>tetrahidrocannabinol</a:t>
            </a:r>
            <a:r>
              <a:rPr lang="es-ES" sz="1200" kern="1200" dirty="0" smtClean="0">
                <a:solidFill>
                  <a:schemeClr val="tx1"/>
                </a:solidFill>
                <a:latin typeface="+mn-lt"/>
                <a:ea typeface="+mn-ea"/>
                <a:cs typeface="+mn-cs"/>
              </a:rPr>
              <a:t>, tres de las sustancias vegetales más usadas en el mundo, tienen efectos antihelmínticos. Nicotina, </a:t>
            </a:r>
            <a:r>
              <a:rPr lang="es-ES" sz="1200" kern="1200" dirty="0" err="1" smtClean="0">
                <a:solidFill>
                  <a:schemeClr val="tx1"/>
                </a:solidFill>
                <a:latin typeface="+mn-lt"/>
                <a:ea typeface="+mn-ea"/>
                <a:cs typeface="+mn-cs"/>
              </a:rPr>
              <a:t>arecolina</a:t>
            </a:r>
            <a:r>
              <a:rPr lang="es-ES" sz="1200" kern="1200" dirty="0" smtClean="0">
                <a:solidFill>
                  <a:schemeClr val="tx1"/>
                </a:solidFill>
                <a:latin typeface="+mn-lt"/>
                <a:ea typeface="+mn-ea"/>
                <a:cs typeface="+mn-cs"/>
              </a:rPr>
              <a:t> y sustancias químicas relacionadas han sido ampliamente usadas para eliminar estos parásitos del ganado. El cannabis es tóxico para los nematodos que parasitan las plantas. Estos compuestos son también mencionados frecuentemente como antihelmínticos en la literatura </a:t>
            </a:r>
            <a:r>
              <a:rPr lang="es-ES" sz="1200" kern="1200" dirty="0" err="1" smtClean="0">
                <a:solidFill>
                  <a:schemeClr val="tx1"/>
                </a:solidFill>
                <a:latin typeface="+mn-lt"/>
                <a:ea typeface="+mn-ea"/>
                <a:cs typeface="+mn-cs"/>
              </a:rPr>
              <a:t>etnomédica</a:t>
            </a:r>
            <a:r>
              <a:rPr lang="es-ES" sz="1200" kern="1200" dirty="0" smtClean="0">
                <a:solidFill>
                  <a:schemeClr val="tx1"/>
                </a:solidFill>
                <a:latin typeface="+mn-lt"/>
                <a:ea typeface="+mn-ea"/>
                <a:cs typeface="+mn-cs"/>
              </a:rPr>
              <a:t>. Se puede especular que el amplio uso recreativo de tabaco, nuez de betel y cannabis podría ser una forma de </a:t>
            </a:r>
            <a:r>
              <a:rPr lang="es-ES" sz="1200" kern="1200" dirty="0" err="1" smtClean="0">
                <a:solidFill>
                  <a:schemeClr val="tx1"/>
                </a:solidFill>
                <a:latin typeface="+mn-lt"/>
                <a:ea typeface="+mn-ea"/>
                <a:cs typeface="+mn-cs"/>
              </a:rPr>
              <a:t>farmacofagia</a:t>
            </a:r>
            <a:r>
              <a:rPr lang="es-ES" sz="1200" kern="1200" dirty="0" smtClean="0">
                <a:solidFill>
                  <a:schemeClr val="tx1"/>
                </a:solidFill>
                <a:latin typeface="+mn-lt"/>
                <a:ea typeface="+mn-ea"/>
                <a:cs typeface="+mn-cs"/>
              </a:rPr>
              <a:t> humana, una respuesta evolucionista a las infecciones crónicas de helmintos u otros parásitos con receptores nicotínicos o </a:t>
            </a:r>
            <a:r>
              <a:rPr lang="es-ES" sz="1200" kern="1200" dirty="0" err="1" smtClean="0">
                <a:solidFill>
                  <a:schemeClr val="tx1"/>
                </a:solidFill>
                <a:latin typeface="+mn-lt"/>
                <a:ea typeface="+mn-ea"/>
                <a:cs typeface="+mn-cs"/>
              </a:rPr>
              <a:t>muscarínicos</a:t>
            </a:r>
            <a:r>
              <a:rPr lang="es-ES" sz="1200" kern="1200" dirty="0" smtClean="0">
                <a:solidFill>
                  <a:schemeClr val="tx1"/>
                </a:solidFill>
                <a:latin typeface="+mn-lt"/>
                <a:ea typeface="+mn-ea"/>
                <a:cs typeface="+mn-cs"/>
              </a:rPr>
              <a:t> en las poblaciones humanas ancestrales. </a:t>
            </a:r>
          </a:p>
        </p:txBody>
      </p:sp>
      <p:sp>
        <p:nvSpPr>
          <p:cNvPr id="4" name="3 Marcador de número de diapositiva"/>
          <p:cNvSpPr>
            <a:spLocks noGrp="1"/>
          </p:cNvSpPr>
          <p:nvPr>
            <p:ph type="sldNum" sz="quarter" idx="10"/>
          </p:nvPr>
        </p:nvSpPr>
        <p:spPr/>
        <p:txBody>
          <a:bodyPr/>
          <a:lstStyle/>
          <a:p>
            <a:pPr>
              <a:defRPr/>
            </a:pPr>
            <a:fld id="{C7AD505F-B2F1-4B0B-9ABB-5BA510F22089}" type="slidenum">
              <a:rPr lang="es-ES" smtClean="0"/>
              <a:pPr>
                <a:defRPr/>
              </a:pPr>
              <a:t>13</a:t>
            </a:fld>
            <a:endParaRPr lang="es-E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s-ES" sz="1200" dirty="0" smtClean="0"/>
              <a:t>Por ejemplo, algunos herbívoros varían la toxicidad de su dieta contingentemente en respuesta a la infección. Se ha propuesto que las toxinas de las habas y la </a:t>
            </a:r>
            <a:r>
              <a:rPr lang="es-ES" sz="1200" dirty="0" err="1" smtClean="0"/>
              <a:t>casava</a:t>
            </a:r>
            <a:r>
              <a:rPr lang="es-ES" sz="1200" dirty="0" smtClean="0"/>
              <a:t>  o planta de yuca podrían ser efectivas contra la infección por el </a:t>
            </a:r>
            <a:r>
              <a:rPr lang="es-ES" sz="1200" i="1" dirty="0" err="1" smtClean="0"/>
              <a:t>Plasmodium</a:t>
            </a:r>
            <a:r>
              <a:rPr lang="es-ES" sz="1200" i="1" dirty="0" smtClean="0"/>
              <a:t> </a:t>
            </a:r>
            <a:r>
              <a:rPr lang="es-ES" sz="1200" i="1" dirty="0" err="1" smtClean="0"/>
              <a:t>falciparum</a:t>
            </a:r>
            <a:r>
              <a:rPr lang="es-ES" sz="1200" dirty="0" smtClean="0"/>
              <a:t>. Algunas drogas recreativas son tratamientos marcadamente efectivos contra patógenos de los mamíferos. Por ejemplo, nicotina, </a:t>
            </a:r>
            <a:r>
              <a:rPr lang="es-ES" sz="1200" dirty="0" err="1" smtClean="0"/>
              <a:t>arecolina</a:t>
            </a:r>
            <a:r>
              <a:rPr lang="es-ES" sz="1200" dirty="0" smtClean="0"/>
              <a:t> (el principal componente psicoactivo de la nuez de betel, mascada en un amplio territorio de Asia y el Pacífico) y </a:t>
            </a:r>
            <a:r>
              <a:rPr lang="es-ES" sz="1200" dirty="0" err="1" smtClean="0"/>
              <a:t>tetrahidrocannabinol</a:t>
            </a:r>
            <a:r>
              <a:rPr lang="es-ES" sz="1200" dirty="0" smtClean="0"/>
              <a:t>, tres de las sustancias vegetales más usadas en el mundo, tienen efectos antihelmínticos. Nicotina, </a:t>
            </a:r>
            <a:r>
              <a:rPr lang="es-ES" sz="1200" dirty="0" err="1" smtClean="0"/>
              <a:t>arecolina</a:t>
            </a:r>
            <a:r>
              <a:rPr lang="es-ES" sz="1200" dirty="0" smtClean="0"/>
              <a:t> y sustancias químicas relacionadas han sido ampliamente usadas para eliminar estos parásitos del ganado. El cannabis es tóxico para los nematodos que parasitan las plantas. Estos compuestos son también mencionados frecuentemente como antihelmínticos en la literatura </a:t>
            </a:r>
            <a:r>
              <a:rPr lang="es-ES" sz="1200" dirty="0" err="1" smtClean="0"/>
              <a:t>etnomédica</a:t>
            </a:r>
            <a:r>
              <a:rPr lang="es-ES" sz="1200" dirty="0" smtClean="0"/>
              <a:t>. Se puede especular que el amplio uso recreativo de tabaco, nuez de betel y cannabis podría ser una forma de </a:t>
            </a:r>
            <a:r>
              <a:rPr lang="es-ES" sz="1200" dirty="0" err="1" smtClean="0"/>
              <a:t>farmacofagia</a:t>
            </a:r>
            <a:r>
              <a:rPr lang="es-ES" sz="1200" dirty="0" smtClean="0"/>
              <a:t> humana, una respuesta evolucionista a las infecciones crónicas de helmintos u otros parásitos con receptores nicotínicos o </a:t>
            </a:r>
            <a:r>
              <a:rPr lang="es-ES" sz="1200" dirty="0" err="1" smtClean="0"/>
              <a:t>muscarínicos</a:t>
            </a:r>
            <a:r>
              <a:rPr lang="es-ES" sz="1200" dirty="0" smtClean="0"/>
              <a:t> en las poblaciones humanas ancestrales. </a:t>
            </a:r>
          </a:p>
        </p:txBody>
      </p:sp>
      <p:sp>
        <p:nvSpPr>
          <p:cNvPr id="4" name="3 Marcador de número de diapositiva"/>
          <p:cNvSpPr>
            <a:spLocks noGrp="1"/>
          </p:cNvSpPr>
          <p:nvPr>
            <p:ph type="sldNum" sz="quarter" idx="10"/>
          </p:nvPr>
        </p:nvSpPr>
        <p:spPr/>
        <p:txBody>
          <a:bodyPr/>
          <a:lstStyle/>
          <a:p>
            <a:pPr>
              <a:defRPr/>
            </a:pPr>
            <a:fld id="{C7AD505F-B2F1-4B0B-9ABB-5BA510F22089}" type="slidenum">
              <a:rPr lang="es-ES" smtClean="0"/>
              <a:pPr>
                <a:defRPr/>
              </a:pPr>
              <a:t>14</a:t>
            </a:fld>
            <a:endParaRPr lang="es-E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3" name="2 Marcador de notas"/>
          <p:cNvSpPr>
            <a:spLocks noGrp="1"/>
          </p:cNvSpPr>
          <p:nvPr>
            <p:ph type="body" idx="1"/>
          </p:nvPr>
        </p:nvSpPr>
        <p:spPr/>
        <p:txBody>
          <a:bodyPr>
            <a:normAutofit lnSpcReduction="10000"/>
          </a:bodyPr>
          <a:lstStyle/>
          <a:p>
            <a:pPr eaLnBrk="1" fontAlgn="auto" hangingPunct="1">
              <a:spcBef>
                <a:spcPts val="0"/>
              </a:spcBef>
              <a:spcAft>
                <a:spcPts val="0"/>
              </a:spcAft>
              <a:defRPr/>
            </a:pPr>
            <a:r>
              <a:rPr lang="es-ES" dirty="0" smtClean="0"/>
              <a:t>Las primeras hipótesis evolucionista sobre el consumo de drogas se basaban en que la búsqueda de ciertas sustancias químicas es una manifestación de una tendencia generalmente adaptativa a repetir conductas que proporcionan placer (3,20). En este sentido, intentar explicar por qué los humanos usan drogas sería para </a:t>
            </a:r>
            <a:r>
              <a:rPr lang="es-ES" dirty="0" err="1" smtClean="0"/>
              <a:t>Nesse</a:t>
            </a:r>
            <a:r>
              <a:rPr lang="es-ES" dirty="0" smtClean="0"/>
              <a:t> (3) como intentar explicar por qué comemos. La diferencia, por supuesto, es que la ingesta de alimento es útil y la selección ha configurado mecanismos cerebrales que regulan la ingesta de alimentos, mientras que no se han desarrollado mecanismos que regulen específicamente la ingesta de drogas.</a:t>
            </a:r>
          </a:p>
          <a:p>
            <a:pPr eaLnBrk="1" fontAlgn="auto" hangingPunct="1">
              <a:spcBef>
                <a:spcPts val="0"/>
              </a:spcBef>
              <a:spcAft>
                <a:spcPts val="0"/>
              </a:spcAft>
              <a:defRPr/>
            </a:pPr>
            <a:r>
              <a:rPr lang="es-ES" dirty="0" smtClean="0"/>
              <a:t>Se ha planteado la hipótesis de que la vía final común del refuerzo y la recompensa en el cerebro es la vía </a:t>
            </a:r>
            <a:r>
              <a:rPr lang="es-ES" dirty="0" err="1" smtClean="0"/>
              <a:t>dopaminérgica</a:t>
            </a:r>
            <a:r>
              <a:rPr lang="es-ES" dirty="0" smtClean="0"/>
              <a:t> </a:t>
            </a:r>
            <a:r>
              <a:rPr lang="es-ES" dirty="0" err="1" smtClean="0"/>
              <a:t>mesolímbica</a:t>
            </a:r>
            <a:r>
              <a:rPr lang="es-ES" dirty="0" smtClean="0"/>
              <a:t>. Algunos consideran incluso que  ésta constituye el “centro del placer” del cerebro y que la dopamina es el “neurotransmisor del placer”. Hay muchos estímulos naturales capaces de desencadenar la liberación de dopamina por parte de las neuronas </a:t>
            </a:r>
            <a:r>
              <a:rPr lang="es-ES" dirty="0" err="1" smtClean="0"/>
              <a:t>dopaminérgicas</a:t>
            </a:r>
            <a:r>
              <a:rPr lang="es-ES" dirty="0" smtClean="0"/>
              <a:t> </a:t>
            </a:r>
            <a:r>
              <a:rPr lang="es-ES" dirty="0" err="1" smtClean="0"/>
              <a:t>mesolímbicas</a:t>
            </a:r>
            <a:r>
              <a:rPr lang="es-ES" dirty="0" smtClean="0"/>
              <a:t>, dando lugar a verdaderos “clímax naturales”. (21). </a:t>
            </a:r>
          </a:p>
          <a:p>
            <a:pPr eaLnBrk="1" fontAlgn="auto" hangingPunct="1">
              <a:spcBef>
                <a:spcPts val="0"/>
              </a:spcBef>
              <a:spcAft>
                <a:spcPts val="0"/>
              </a:spcAft>
              <a:defRPr/>
            </a:pPr>
            <a:r>
              <a:rPr lang="es-ES" dirty="0" smtClean="0"/>
              <a:t>Las diferentes sustancias psicotrópicas de abuso actúan como falsos neurotransmisores que hacen que la vía </a:t>
            </a:r>
            <a:r>
              <a:rPr lang="es-ES" dirty="0" err="1" smtClean="0"/>
              <a:t>mesolímbica</a:t>
            </a:r>
            <a:r>
              <a:rPr lang="es-ES" dirty="0" smtClean="0"/>
              <a:t> libere dopamina, a menudo de una forma más explosiva y agradable de la que se da en la naturaleza. Las drogas de abuso crean así una señal en  el cerebro que indica, falsamente, la llegada de un gran beneficio para la </a:t>
            </a:r>
            <a:r>
              <a:rPr lang="es-ES" i="1" dirty="0" smtClean="0"/>
              <a:t>aptitud</a:t>
            </a:r>
            <a:r>
              <a:rPr lang="es-ES" dirty="0" smtClean="0"/>
              <a:t> general del organismo (esto es, de in incremento en la probabilidad de transmisión de sus genes a las futuras generaciones). Esto cambia la propensión  conductual de modo que la búsqueda de drogas incrementa su frecuencia y desplaza a conductas más adaptativas (16,20). Otros aspectos nuevos del medio moderno, como los videojuegos o los alimentos ricos en grasa, sal y azúcar (</a:t>
            </a:r>
            <a:r>
              <a:rPr lang="es-ES" i="1" dirty="0" err="1" smtClean="0"/>
              <a:t>snacks</a:t>
            </a:r>
            <a:r>
              <a:rPr lang="es-ES" dirty="0" smtClean="0"/>
              <a:t>) tienen efectos similares. El origen de nuestra vulnerabilidad a abusar de las drogas estaría, pues, en el desajuste entre los antiguos mecanismos y el medio ambiente moderno (20).</a:t>
            </a:r>
          </a:p>
        </p:txBody>
      </p:sp>
      <p:sp>
        <p:nvSpPr>
          <p:cNvPr id="76804"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278167E-1C7D-456D-B67E-DEA37C7E23D1}" type="slidenum">
              <a:rPr lang="es-ES" smtClean="0"/>
              <a:pPr/>
              <a:t>24</a:t>
            </a:fld>
            <a:endParaRPr lang="es-E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lvl1pPr>
              <a:defRPr/>
            </a:lvl1pPr>
          </a:lstStyle>
          <a:p>
            <a:pPr>
              <a:defRPr/>
            </a:pPr>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0D006DA7-2CEE-45F8-B17E-5478ADB90F4E}" type="slidenum">
              <a:rPr lang="es-ES"/>
              <a:pPr>
                <a:defRPr/>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921F953A-E37D-4AB7-8389-A83591228F04}" type="slidenum">
              <a:rPr lang="es-ES"/>
              <a:pPr>
                <a:defRPr/>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BD56F8D9-2E13-4A5E-8627-DFB0C7EB22F2}" type="slidenum">
              <a:rPr lang="es-ES"/>
              <a:pPr>
                <a:defRPr/>
              </a:pPr>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ítulo, texto y gráfico">
    <p:spTree>
      <p:nvGrpSpPr>
        <p:cNvPr id="1" name=""/>
        <p:cNvGrpSpPr/>
        <p:nvPr/>
      </p:nvGrpSpPr>
      <p:grpSpPr>
        <a:xfrm>
          <a:off x="0" y="0"/>
          <a:ext cx="0" cy="0"/>
          <a:chOff x="0" y="0"/>
          <a:chExt cx="0" cy="0"/>
        </a:xfrm>
      </p:grpSpPr>
      <p:sp>
        <p:nvSpPr>
          <p:cNvPr id="2" name="1 Título"/>
          <p:cNvSpPr>
            <a:spLocks noGrp="1"/>
          </p:cNvSpPr>
          <p:nvPr>
            <p:ph type="title"/>
          </p:nvPr>
        </p:nvSpPr>
        <p:spPr>
          <a:xfrm>
            <a:off x="317500" y="722313"/>
            <a:ext cx="8637588" cy="762000"/>
          </a:xfrm>
        </p:spPr>
        <p:txBody>
          <a:bodyPr/>
          <a:lstStyle/>
          <a:p>
            <a:r>
              <a:rPr lang="es-ES" smtClean="0"/>
              <a:t>Haga clic para modificar el estilo de título del patrón</a:t>
            </a:r>
            <a:endParaRPr lang="es-ES"/>
          </a:p>
        </p:txBody>
      </p:sp>
      <p:sp>
        <p:nvSpPr>
          <p:cNvPr id="3" name="2 Marcador de texto"/>
          <p:cNvSpPr>
            <a:spLocks noGrp="1"/>
          </p:cNvSpPr>
          <p:nvPr>
            <p:ph type="body" sz="half" idx="1"/>
          </p:nvPr>
        </p:nvSpPr>
        <p:spPr>
          <a:xfrm>
            <a:off x="328613" y="1941513"/>
            <a:ext cx="4027487" cy="41148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gráfico"/>
          <p:cNvSpPr>
            <a:spLocks noGrp="1"/>
          </p:cNvSpPr>
          <p:nvPr>
            <p:ph type="chart" sz="half" idx="2"/>
          </p:nvPr>
        </p:nvSpPr>
        <p:spPr>
          <a:xfrm>
            <a:off x="4508500" y="1941513"/>
            <a:ext cx="4029075" cy="4114800"/>
          </a:xfrm>
        </p:spPr>
        <p:txBody>
          <a:bodyPr rtlCol="0">
            <a:normAutofit/>
          </a:bodyPr>
          <a:lstStyle/>
          <a:p>
            <a:pPr lvl="0"/>
            <a:endParaRPr lang="es-ES" noProof="0" smtClean="0"/>
          </a:p>
        </p:txBody>
      </p:sp>
      <p:sp>
        <p:nvSpPr>
          <p:cNvPr id="5" name="4 Marcador de fecha"/>
          <p:cNvSpPr>
            <a:spLocks noGrp="1"/>
          </p:cNvSpPr>
          <p:nvPr>
            <p:ph type="dt" sz="half" idx="10"/>
          </p:nvPr>
        </p:nvSpPr>
        <p:spPr>
          <a:xfrm>
            <a:off x="3433763" y="6343650"/>
            <a:ext cx="1905000" cy="457200"/>
          </a:xfrm>
        </p:spPr>
        <p:txBody>
          <a:bodyPr/>
          <a:lstStyle>
            <a:lvl1pPr>
              <a:defRPr/>
            </a:lvl1pPr>
          </a:lstStyle>
          <a:p>
            <a:pPr>
              <a:defRPr/>
            </a:pPr>
            <a:endParaRPr lang="es-ES"/>
          </a:p>
        </p:txBody>
      </p:sp>
      <p:sp>
        <p:nvSpPr>
          <p:cNvPr id="6" name="5 Marcador de pie de página"/>
          <p:cNvSpPr>
            <a:spLocks noGrp="1"/>
          </p:cNvSpPr>
          <p:nvPr>
            <p:ph type="ftr" sz="quarter" idx="11"/>
          </p:nvPr>
        </p:nvSpPr>
        <p:spPr>
          <a:xfrm>
            <a:off x="6108700" y="6343650"/>
            <a:ext cx="2895600" cy="457200"/>
          </a:xfrm>
        </p:spPr>
        <p:txBody>
          <a:bodyPr/>
          <a:lstStyle>
            <a:lvl1pPr>
              <a:defRPr/>
            </a:lvl1pPr>
          </a:lstStyle>
          <a:p>
            <a:pPr>
              <a:defRPr/>
            </a:pPr>
            <a:endParaRPr lang="es-ES"/>
          </a:p>
        </p:txBody>
      </p:sp>
      <p:sp>
        <p:nvSpPr>
          <p:cNvPr id="7" name="6 Marcador de número de diapositiva"/>
          <p:cNvSpPr>
            <a:spLocks noGrp="1"/>
          </p:cNvSpPr>
          <p:nvPr>
            <p:ph type="sldNum" sz="quarter" idx="12"/>
          </p:nvPr>
        </p:nvSpPr>
        <p:spPr>
          <a:xfrm>
            <a:off x="146050" y="6361113"/>
            <a:ext cx="1905000" cy="457200"/>
          </a:xfrm>
        </p:spPr>
        <p:txBody>
          <a:bodyPr/>
          <a:lstStyle>
            <a:lvl1pPr>
              <a:defRPr/>
            </a:lvl1pPr>
          </a:lstStyle>
          <a:p>
            <a:pPr>
              <a:defRPr/>
            </a:pPr>
            <a:fld id="{91872C76-24C1-4282-B35A-408D71EE1E50}" type="slidenum">
              <a:rPr lang="es-ES"/>
              <a:pPr>
                <a:defRPr/>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45544C76-254E-4257-B18E-C965F9023D12}" type="slidenum">
              <a:rPr lang="es-ES"/>
              <a:pPr>
                <a:defRPr/>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C67B2DA0-560C-4045-9D78-31847327AE2B}" type="slidenum">
              <a:rPr lang="es-ES"/>
              <a:pPr>
                <a:defRPr/>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3 Marcador de fecha"/>
          <p:cNvSpPr>
            <a:spLocks noGrp="1"/>
          </p:cNvSpPr>
          <p:nvPr>
            <p:ph type="dt" sz="half" idx="10"/>
          </p:nvPr>
        </p:nvSpPr>
        <p:spPr/>
        <p:txBody>
          <a:bodyPr/>
          <a:lstStyle>
            <a:lvl1pPr>
              <a:defRPr/>
            </a:lvl1pPr>
          </a:lstStyle>
          <a:p>
            <a:pPr>
              <a:defRPr/>
            </a:pPr>
            <a:endParaRPr lang="es-ES"/>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0E201C2F-52C4-4278-BF0C-F1CA8A2CB1AB}" type="slidenum">
              <a:rPr lang="es-ES"/>
              <a:pPr>
                <a:defRPr/>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3 Marcador de fecha"/>
          <p:cNvSpPr>
            <a:spLocks noGrp="1"/>
          </p:cNvSpPr>
          <p:nvPr>
            <p:ph type="dt" sz="half" idx="10"/>
          </p:nvPr>
        </p:nvSpPr>
        <p:spPr/>
        <p:txBody>
          <a:bodyPr/>
          <a:lstStyle>
            <a:lvl1pPr>
              <a:defRPr/>
            </a:lvl1pPr>
          </a:lstStyle>
          <a:p>
            <a:pPr>
              <a:defRPr/>
            </a:pPr>
            <a:endParaRPr lang="es-ES"/>
          </a:p>
        </p:txBody>
      </p:sp>
      <p:sp>
        <p:nvSpPr>
          <p:cNvPr id="8" name="4 Marcador de pie de página"/>
          <p:cNvSpPr>
            <a:spLocks noGrp="1"/>
          </p:cNvSpPr>
          <p:nvPr>
            <p:ph type="ftr" sz="quarter" idx="11"/>
          </p:nvPr>
        </p:nvSpPr>
        <p:spPr/>
        <p:txBody>
          <a:bodyPr/>
          <a:lstStyle>
            <a:lvl1pPr>
              <a:defRPr/>
            </a:lvl1pPr>
          </a:lstStyle>
          <a:p>
            <a:pPr>
              <a:defRPr/>
            </a:pPr>
            <a:endParaRPr lang="es-ES"/>
          </a:p>
        </p:txBody>
      </p:sp>
      <p:sp>
        <p:nvSpPr>
          <p:cNvPr id="9" name="5 Marcador de número de diapositiva"/>
          <p:cNvSpPr>
            <a:spLocks noGrp="1"/>
          </p:cNvSpPr>
          <p:nvPr>
            <p:ph type="sldNum" sz="quarter" idx="12"/>
          </p:nvPr>
        </p:nvSpPr>
        <p:spPr/>
        <p:txBody>
          <a:bodyPr/>
          <a:lstStyle>
            <a:lvl1pPr>
              <a:defRPr/>
            </a:lvl1pPr>
          </a:lstStyle>
          <a:p>
            <a:pPr>
              <a:defRPr/>
            </a:pPr>
            <a:fld id="{5070A003-967C-43A5-BE77-8CD9C2350326}" type="slidenum">
              <a:rPr lang="es-ES"/>
              <a:pPr>
                <a:defRPr/>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3 Marcador de fecha"/>
          <p:cNvSpPr>
            <a:spLocks noGrp="1"/>
          </p:cNvSpPr>
          <p:nvPr>
            <p:ph type="dt" sz="half" idx="10"/>
          </p:nvPr>
        </p:nvSpPr>
        <p:spPr/>
        <p:txBody>
          <a:bodyPr/>
          <a:lstStyle>
            <a:lvl1pPr>
              <a:defRPr/>
            </a:lvl1pPr>
          </a:lstStyle>
          <a:p>
            <a:pPr>
              <a:defRPr/>
            </a:pPr>
            <a:endParaRPr lang="es-ES"/>
          </a:p>
        </p:txBody>
      </p:sp>
      <p:sp>
        <p:nvSpPr>
          <p:cNvPr id="4" name="4 Marcador de pie de página"/>
          <p:cNvSpPr>
            <a:spLocks noGrp="1"/>
          </p:cNvSpPr>
          <p:nvPr>
            <p:ph type="ftr" sz="quarter" idx="11"/>
          </p:nvPr>
        </p:nvSpPr>
        <p:spPr/>
        <p:txBody>
          <a:bodyPr/>
          <a:lstStyle>
            <a:lvl1pPr>
              <a:defRPr/>
            </a:lvl1pPr>
          </a:lstStyle>
          <a:p>
            <a:pPr>
              <a:defRPr/>
            </a:pPr>
            <a:endParaRPr lang="es-ES"/>
          </a:p>
        </p:txBody>
      </p:sp>
      <p:sp>
        <p:nvSpPr>
          <p:cNvPr id="5" name="5 Marcador de número de diapositiva"/>
          <p:cNvSpPr>
            <a:spLocks noGrp="1"/>
          </p:cNvSpPr>
          <p:nvPr>
            <p:ph type="sldNum" sz="quarter" idx="12"/>
          </p:nvPr>
        </p:nvSpPr>
        <p:spPr/>
        <p:txBody>
          <a:bodyPr/>
          <a:lstStyle>
            <a:lvl1pPr>
              <a:defRPr/>
            </a:lvl1pPr>
          </a:lstStyle>
          <a:p>
            <a:pPr>
              <a:defRPr/>
            </a:pPr>
            <a:fld id="{6434B715-02BD-4990-98CD-696B1349FF51}" type="slidenum">
              <a:rPr lang="es-ES"/>
              <a:pPr>
                <a:defRPr/>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endParaRPr lang="es-ES"/>
          </a:p>
        </p:txBody>
      </p:sp>
      <p:sp>
        <p:nvSpPr>
          <p:cNvPr id="3" name="4 Marcador de pie de página"/>
          <p:cNvSpPr>
            <a:spLocks noGrp="1"/>
          </p:cNvSpPr>
          <p:nvPr>
            <p:ph type="ftr" sz="quarter" idx="11"/>
          </p:nvPr>
        </p:nvSpPr>
        <p:spPr/>
        <p:txBody>
          <a:bodyPr/>
          <a:lstStyle>
            <a:lvl1pPr>
              <a:defRPr/>
            </a:lvl1pPr>
          </a:lstStyle>
          <a:p>
            <a:pPr>
              <a:defRPr/>
            </a:pPr>
            <a:endParaRPr lang="es-ES"/>
          </a:p>
        </p:txBody>
      </p:sp>
      <p:sp>
        <p:nvSpPr>
          <p:cNvPr id="4" name="5 Marcador de número de diapositiva"/>
          <p:cNvSpPr>
            <a:spLocks noGrp="1"/>
          </p:cNvSpPr>
          <p:nvPr>
            <p:ph type="sldNum" sz="quarter" idx="12"/>
          </p:nvPr>
        </p:nvSpPr>
        <p:spPr/>
        <p:txBody>
          <a:bodyPr/>
          <a:lstStyle>
            <a:lvl1pPr>
              <a:defRPr/>
            </a:lvl1pPr>
          </a:lstStyle>
          <a:p>
            <a:pPr>
              <a:defRPr/>
            </a:pPr>
            <a:fld id="{C4A20752-B131-464C-9446-5306B04D1782}" type="slidenum">
              <a:rPr lang="es-ES"/>
              <a:pPr>
                <a:defRPr/>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endParaRPr lang="es-ES"/>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A97C7999-0ADF-4CF4-B059-AC7505FA0B1F}" type="slidenum">
              <a:rPr lang="es-ES"/>
              <a:pPr>
                <a:defRPr/>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endParaRPr lang="es-ES"/>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D915D621-6281-48E1-9DD6-7E7E79AD0932}" type="slidenum">
              <a:rPr lang="es-ES"/>
              <a:pPr>
                <a:defRPr/>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3074" name="1 Marcador de título"/>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smtClean="0"/>
              <a:t>Haga clic para modificar el estilo de título del patrón</a:t>
            </a:r>
          </a:p>
        </p:txBody>
      </p:sp>
      <p:sp>
        <p:nvSpPr>
          <p:cNvPr id="3075" name="2 Marcador de texto"/>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CC5EC49-830F-4072-9CD9-BB9613EAF36A}" type="slidenum">
              <a:rPr lang="es-ES"/>
              <a:pPr>
                <a:defRPr/>
              </a:pPr>
              <a:t>‹Nº›</a:t>
            </a:fld>
            <a:endParaRPr lang="es-ES"/>
          </a:p>
        </p:txBody>
      </p:sp>
    </p:spTree>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omic Sans MS" pitchFamily="66" charset="0"/>
        </a:defRPr>
      </a:lvl2pPr>
      <a:lvl3pPr algn="ctr" rtl="0" eaLnBrk="0" fontAlgn="base" hangingPunct="0">
        <a:spcBef>
          <a:spcPct val="0"/>
        </a:spcBef>
        <a:spcAft>
          <a:spcPct val="0"/>
        </a:spcAft>
        <a:defRPr sz="4400">
          <a:solidFill>
            <a:schemeClr val="tx1"/>
          </a:solidFill>
          <a:latin typeface="Comic Sans MS" pitchFamily="66" charset="0"/>
        </a:defRPr>
      </a:lvl3pPr>
      <a:lvl4pPr algn="ctr" rtl="0" eaLnBrk="0" fontAlgn="base" hangingPunct="0">
        <a:spcBef>
          <a:spcPct val="0"/>
        </a:spcBef>
        <a:spcAft>
          <a:spcPct val="0"/>
        </a:spcAft>
        <a:defRPr sz="4400">
          <a:solidFill>
            <a:schemeClr val="tx1"/>
          </a:solidFill>
          <a:latin typeface="Comic Sans MS" pitchFamily="66" charset="0"/>
        </a:defRPr>
      </a:lvl4pPr>
      <a:lvl5pPr algn="ctr" rtl="0" eaLnBrk="0" fontAlgn="base" hangingPunct="0">
        <a:spcBef>
          <a:spcPct val="0"/>
        </a:spcBef>
        <a:spcAft>
          <a:spcPct val="0"/>
        </a:spcAft>
        <a:defRPr sz="4400">
          <a:solidFill>
            <a:schemeClr val="tx1"/>
          </a:solidFill>
          <a:latin typeface="Comic Sans MS" pitchFamily="66" charset="0"/>
        </a:defRPr>
      </a:lvl5pPr>
      <a:lvl6pPr marL="457200" algn="ctr" rtl="0" fontAlgn="base">
        <a:spcBef>
          <a:spcPct val="0"/>
        </a:spcBef>
        <a:spcAft>
          <a:spcPct val="0"/>
        </a:spcAft>
        <a:defRPr sz="4400">
          <a:solidFill>
            <a:schemeClr val="tx1"/>
          </a:solidFill>
          <a:latin typeface="Comic Sans MS" pitchFamily="66" charset="0"/>
        </a:defRPr>
      </a:lvl6pPr>
      <a:lvl7pPr marL="914400" algn="ctr" rtl="0" fontAlgn="base">
        <a:spcBef>
          <a:spcPct val="0"/>
        </a:spcBef>
        <a:spcAft>
          <a:spcPct val="0"/>
        </a:spcAft>
        <a:defRPr sz="4400">
          <a:solidFill>
            <a:schemeClr val="tx1"/>
          </a:solidFill>
          <a:latin typeface="Comic Sans MS" pitchFamily="66" charset="0"/>
        </a:defRPr>
      </a:lvl7pPr>
      <a:lvl8pPr marL="1371600" algn="ctr" rtl="0" fontAlgn="base">
        <a:spcBef>
          <a:spcPct val="0"/>
        </a:spcBef>
        <a:spcAft>
          <a:spcPct val="0"/>
        </a:spcAft>
        <a:defRPr sz="4400">
          <a:solidFill>
            <a:schemeClr val="tx1"/>
          </a:solidFill>
          <a:latin typeface="Comic Sans MS" pitchFamily="66" charset="0"/>
        </a:defRPr>
      </a:lvl8pPr>
      <a:lvl9pPr marL="1828800" algn="ctr" rtl="0" fontAlgn="base">
        <a:spcBef>
          <a:spcPct val="0"/>
        </a:spcBef>
        <a:spcAft>
          <a:spcPct val="0"/>
        </a:spcAft>
        <a:defRPr sz="4400">
          <a:solidFill>
            <a:schemeClr val="tx1"/>
          </a:solidFill>
          <a:latin typeface="Comic Sans MS" pitchFamily="66"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oleObject" Target="../embeddings/Microsoft_Office_Word_97_-_2003_Document1.doc"/><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rtlCol="0">
            <a:normAutofit fontScale="90000"/>
          </a:bodyPr>
          <a:lstStyle/>
          <a:p>
            <a:pPr eaLnBrk="1" fontAlgn="auto" hangingPunct="1">
              <a:spcAft>
                <a:spcPts val="0"/>
              </a:spcAft>
              <a:defRPr/>
            </a:pPr>
            <a:r>
              <a:rPr lang="es-ES" dirty="0" smtClean="0"/>
              <a:t>PERSPECTIVAS EVOLUCIONISTAS EN DROGODEPENDENCIAS</a:t>
            </a:r>
          </a:p>
        </p:txBody>
      </p:sp>
      <p:sp>
        <p:nvSpPr>
          <p:cNvPr id="2051" name="Rectangle 3"/>
          <p:cNvSpPr>
            <a:spLocks noGrp="1" noChangeArrowheads="1"/>
          </p:cNvSpPr>
          <p:nvPr>
            <p:ph type="subTitle" idx="1"/>
          </p:nvPr>
        </p:nvSpPr>
        <p:spPr/>
        <p:txBody>
          <a:bodyPr rtlCol="0">
            <a:normAutofit fontScale="77500" lnSpcReduction="20000"/>
          </a:bodyPr>
          <a:lstStyle/>
          <a:p>
            <a:pPr eaLnBrk="1" fontAlgn="auto" hangingPunct="1">
              <a:spcAft>
                <a:spcPts val="0"/>
              </a:spcAft>
              <a:buFont typeface="Arial" pitchFamily="34" charset="0"/>
              <a:buNone/>
              <a:defRPr/>
            </a:pPr>
            <a:r>
              <a:rPr lang="es-ES" dirty="0" smtClean="0"/>
              <a:t>Castellón, </a:t>
            </a:r>
          </a:p>
          <a:p>
            <a:pPr eaLnBrk="1" fontAlgn="auto" hangingPunct="1">
              <a:spcAft>
                <a:spcPts val="0"/>
              </a:spcAft>
              <a:buFont typeface="Arial" pitchFamily="34" charset="0"/>
              <a:buNone/>
              <a:defRPr/>
            </a:pPr>
            <a:r>
              <a:rPr lang="es-ES" dirty="0" smtClean="0"/>
              <a:t>28 de septiembre de 2012 </a:t>
            </a:r>
          </a:p>
          <a:p>
            <a:pPr eaLnBrk="1" fontAlgn="auto" hangingPunct="1">
              <a:spcAft>
                <a:spcPts val="0"/>
              </a:spcAft>
              <a:buFont typeface="Arial" pitchFamily="34" charset="0"/>
              <a:buNone/>
              <a:defRPr/>
            </a:pPr>
            <a:endParaRPr lang="es-ES" dirty="0" smtClean="0"/>
          </a:p>
          <a:p>
            <a:pPr eaLnBrk="1" fontAlgn="auto" hangingPunct="1">
              <a:spcAft>
                <a:spcPts val="0"/>
              </a:spcAft>
              <a:buFont typeface="Arial" pitchFamily="34" charset="0"/>
              <a:buNone/>
              <a:defRPr/>
            </a:pPr>
            <a:r>
              <a:rPr lang="es-ES" sz="2400" dirty="0" smtClean="0"/>
              <a:t>Rafael Mora Marín</a:t>
            </a:r>
          </a:p>
          <a:p>
            <a:pPr eaLnBrk="1" fontAlgn="auto" hangingPunct="1">
              <a:spcAft>
                <a:spcPts val="0"/>
              </a:spcAft>
              <a:buFont typeface="Arial" pitchFamily="34" charset="0"/>
              <a:buNone/>
              <a:defRPr/>
            </a:pPr>
            <a:r>
              <a:rPr lang="es-ES" sz="2000" dirty="0" smtClean="0"/>
              <a:t>Hospital Provincial de Castellón</a:t>
            </a:r>
          </a:p>
          <a:p>
            <a:pPr eaLnBrk="1" fontAlgn="auto" hangingPunct="1">
              <a:spcAft>
                <a:spcPts val="0"/>
              </a:spcAft>
              <a:buFont typeface="Arial" pitchFamily="34" charset="0"/>
              <a:buNone/>
              <a:defRPr/>
            </a:pPr>
            <a:endParaRPr lang="es-ES"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s-ES" smtClean="0"/>
              <a:t>Adaptaciones en herbívoros</a:t>
            </a:r>
          </a:p>
        </p:txBody>
      </p:sp>
      <p:sp>
        <p:nvSpPr>
          <p:cNvPr id="15363" name="Rectangle 3"/>
          <p:cNvSpPr>
            <a:spLocks noGrp="1" noChangeArrowheads="1"/>
          </p:cNvSpPr>
          <p:nvPr>
            <p:ph idx="1"/>
          </p:nvPr>
        </p:nvSpPr>
        <p:spPr/>
        <p:txBody>
          <a:bodyPr/>
          <a:lstStyle/>
          <a:p>
            <a:pPr algn="just" eaLnBrk="1" hangingPunct="1">
              <a:lnSpc>
                <a:spcPct val="90000"/>
              </a:lnSpc>
            </a:pPr>
            <a:r>
              <a:rPr lang="es-ES" sz="2800" smtClean="0">
                <a:cs typeface="Times New Roman" charset="0"/>
              </a:rPr>
              <a:t>Adaptaciones fisiológicas</a:t>
            </a:r>
          </a:p>
          <a:p>
            <a:pPr lvl="1" algn="just" eaLnBrk="1" hangingPunct="1">
              <a:lnSpc>
                <a:spcPct val="90000"/>
              </a:lnSpc>
            </a:pPr>
            <a:r>
              <a:rPr lang="es-ES" sz="2400" smtClean="0">
                <a:cs typeface="Times New Roman" charset="0"/>
              </a:rPr>
              <a:t>Citocromo P-450 y otros sistemas enzimáticos hepáticos</a:t>
            </a:r>
          </a:p>
          <a:p>
            <a:pPr lvl="1" algn="just" eaLnBrk="1" hangingPunct="1">
              <a:lnSpc>
                <a:spcPct val="90000"/>
              </a:lnSpc>
            </a:pPr>
            <a:r>
              <a:rPr lang="es-ES" sz="2400" smtClean="0">
                <a:cs typeface="Times New Roman" charset="0"/>
              </a:rPr>
              <a:t>Gusto, olfato </a:t>
            </a:r>
          </a:p>
          <a:p>
            <a:pPr lvl="1" algn="just" eaLnBrk="1" hangingPunct="1">
              <a:lnSpc>
                <a:spcPct val="90000"/>
              </a:lnSpc>
            </a:pPr>
            <a:r>
              <a:rPr lang="es-ES" sz="2400" smtClean="0">
                <a:cs typeface="Times New Roman" charset="0"/>
              </a:rPr>
              <a:t>Expulsión directa de toxinas por el vómito. </a:t>
            </a:r>
          </a:p>
          <a:p>
            <a:pPr algn="just" eaLnBrk="1" hangingPunct="1">
              <a:lnSpc>
                <a:spcPct val="90000"/>
              </a:lnSpc>
            </a:pPr>
            <a:r>
              <a:rPr lang="es-ES" sz="2800" smtClean="0">
                <a:cs typeface="Times New Roman" charset="0"/>
              </a:rPr>
              <a:t>Adaptaciones conductuales</a:t>
            </a:r>
          </a:p>
          <a:p>
            <a:pPr lvl="1" algn="just" eaLnBrk="1" hangingPunct="1">
              <a:lnSpc>
                <a:spcPct val="90000"/>
              </a:lnSpc>
            </a:pPr>
            <a:r>
              <a:rPr lang="es-ES" sz="2400" smtClean="0">
                <a:cs typeface="Times New Roman" charset="0"/>
              </a:rPr>
              <a:t>Conductas de inducción de la desintoxicación</a:t>
            </a:r>
          </a:p>
          <a:p>
            <a:pPr lvl="1" algn="just" eaLnBrk="1" hangingPunct="1">
              <a:lnSpc>
                <a:spcPct val="90000"/>
              </a:lnSpc>
            </a:pPr>
            <a:r>
              <a:rPr lang="es-ES" sz="2400" smtClean="0">
                <a:cs typeface="Times New Roman" charset="0"/>
              </a:rPr>
              <a:t>Prácticas culturales por medio de procesos tales como el calentamiento, lixiviación, secado, fermentación, adsorción y procesamiento físico.</a:t>
            </a:r>
          </a:p>
          <a:p>
            <a:pPr lvl="1" algn="just" eaLnBrk="1" hangingPunct="1">
              <a:lnSpc>
                <a:spcPct val="90000"/>
              </a:lnSpc>
            </a:pPr>
            <a:r>
              <a:rPr lang="es-ES" sz="2400" smtClean="0">
                <a:cs typeface="Times New Roman" charset="0"/>
              </a:rPr>
              <a:t>Selectividad</a:t>
            </a:r>
            <a:endParaRPr lang="es-ES" sz="240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536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1536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1536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1536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1536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1536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1536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499"/>
                                          </p:stCondLst>
                                        </p:cTn>
                                        <p:tgtEl>
                                          <p:spTgt spid="1536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251520" y="0"/>
            <a:ext cx="8637588" cy="1190625"/>
          </a:xfrm>
        </p:spPr>
        <p:txBody>
          <a:bodyPr/>
          <a:lstStyle/>
          <a:p>
            <a:pPr eaLnBrk="1" hangingPunct="1"/>
            <a:r>
              <a:rPr lang="es-ES" sz="3200" dirty="0" smtClean="0">
                <a:cs typeface="Times New Roman" charset="0"/>
              </a:rPr>
              <a:t>Ventajas adaptativas del consumo de análogos de los NT</a:t>
            </a:r>
            <a:endParaRPr lang="es-ES" sz="3200" dirty="0" smtClean="0"/>
          </a:p>
        </p:txBody>
      </p:sp>
      <p:sp>
        <p:nvSpPr>
          <p:cNvPr id="18435" name="Rectangle 3"/>
          <p:cNvSpPr>
            <a:spLocks noGrp="1" noChangeArrowheads="1"/>
          </p:cNvSpPr>
          <p:nvPr>
            <p:ph idx="1"/>
          </p:nvPr>
        </p:nvSpPr>
        <p:spPr>
          <a:xfrm>
            <a:off x="467544" y="1196752"/>
            <a:ext cx="8229600" cy="4525963"/>
          </a:xfrm>
        </p:spPr>
        <p:txBody>
          <a:bodyPr/>
          <a:lstStyle/>
          <a:p>
            <a:pPr algn="just" eaLnBrk="1" hangingPunct="1"/>
            <a:r>
              <a:rPr lang="es-ES" sz="2800" dirty="0" smtClean="0">
                <a:cs typeface="Times New Roman" charset="0"/>
              </a:rPr>
              <a:t>En periodos de escasez los análogos vegetales de los NT pueden haber sido más fáciles de obtener, transportar y almacenar que sus precursores dietéticos.</a:t>
            </a:r>
          </a:p>
          <a:p>
            <a:pPr algn="just" eaLnBrk="1" hangingPunct="1"/>
            <a:r>
              <a:rPr lang="es-ES" sz="2800" dirty="0" smtClean="0">
                <a:cs typeface="Times New Roman" charset="0"/>
              </a:rPr>
              <a:t>La explotación de análogos exógenos de los NT puede haber prevenido la depleción de NT debidas a adaptaciones sostenidas al estrés. </a:t>
            </a:r>
          </a:p>
          <a:p>
            <a:pPr algn="just" eaLnBrk="1" hangingPunct="1"/>
            <a:r>
              <a:rPr lang="es-ES" sz="2800" dirty="0" smtClean="0">
                <a:cs typeface="Times New Roman" charset="0"/>
              </a:rPr>
              <a:t>Otras ventajas:</a:t>
            </a:r>
          </a:p>
          <a:p>
            <a:pPr lvl="1" algn="just" eaLnBrk="1" hangingPunct="1"/>
            <a:r>
              <a:rPr lang="es-ES" sz="2400" dirty="0" smtClean="0">
                <a:cs typeface="Times New Roman" charset="0"/>
              </a:rPr>
              <a:t>Teoría del </a:t>
            </a:r>
            <a:r>
              <a:rPr lang="es-ES" sz="2400" dirty="0" err="1" smtClean="0">
                <a:cs typeface="Times New Roman" charset="0"/>
              </a:rPr>
              <a:t>handicap</a:t>
            </a:r>
            <a:endParaRPr lang="es-ES" sz="2400" dirty="0" smtClean="0">
              <a:cs typeface="Times New Roman" charset="0"/>
            </a:endParaRPr>
          </a:p>
          <a:p>
            <a:pPr lvl="1" algn="just" eaLnBrk="1" hangingPunct="1"/>
            <a:r>
              <a:rPr lang="es-ES" sz="2400" dirty="0" err="1" smtClean="0">
                <a:cs typeface="Times New Roman" charset="0"/>
              </a:rPr>
              <a:t>Farmacofagia</a:t>
            </a:r>
            <a:r>
              <a:rPr lang="es-ES" sz="2400" dirty="0" smtClean="0">
                <a:cs typeface="Times New Roman" charset="0"/>
              </a:rPr>
              <a:t> </a:t>
            </a:r>
            <a:endParaRPr lang="es-ES" sz="2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843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843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8435">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18435">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1843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Selección de pareja por el </a:t>
            </a:r>
            <a:r>
              <a:rPr lang="es-ES" dirty="0" err="1" smtClean="0"/>
              <a:t>handicap</a:t>
            </a:r>
            <a:endParaRPr lang="es-ES" dirty="0"/>
          </a:p>
        </p:txBody>
      </p:sp>
      <p:sp>
        <p:nvSpPr>
          <p:cNvPr id="3" name="2 Marcador de contenido"/>
          <p:cNvSpPr>
            <a:spLocks noGrp="1"/>
          </p:cNvSpPr>
          <p:nvPr>
            <p:ph idx="1"/>
          </p:nvPr>
        </p:nvSpPr>
        <p:spPr/>
        <p:txBody>
          <a:bodyPr/>
          <a:lstStyle/>
          <a:p>
            <a:r>
              <a:rPr lang="es-ES" sz="2800" dirty="0" smtClean="0"/>
              <a:t>Algunas características que hacen a los animales aparentemente más vulnerables, son tomadas por sus posibles parejas como una señal de gran fortaleza y aptitud para la supervivencia. </a:t>
            </a:r>
          </a:p>
          <a:p>
            <a:pPr lvl="1"/>
            <a:r>
              <a:rPr lang="es-ES" dirty="0" smtClean="0"/>
              <a:t>Ej.: cola del pavo real</a:t>
            </a:r>
          </a:p>
          <a:p>
            <a:r>
              <a:rPr lang="es-ES" sz="2800" dirty="0" smtClean="0"/>
              <a:t>Consumir una potente </a:t>
            </a:r>
            <a:r>
              <a:rPr lang="es-ES" sz="2800" dirty="0" err="1" smtClean="0"/>
              <a:t>neurotoxina</a:t>
            </a:r>
            <a:r>
              <a:rPr lang="es-ES" sz="2800" dirty="0" smtClean="0"/>
              <a:t> con pocos efectos adversos podría indicar salud y aptitud a las potenciales parejas.</a:t>
            </a:r>
          </a:p>
          <a:p>
            <a:pPr lvl="1"/>
            <a:endParaRPr lang="es-ES" sz="2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0"/>
            <a:ext cx="8229600" cy="980728"/>
          </a:xfrm>
        </p:spPr>
        <p:txBody>
          <a:bodyPr/>
          <a:lstStyle/>
          <a:p>
            <a:r>
              <a:rPr lang="es-ES" dirty="0" err="1" smtClean="0"/>
              <a:t>Farmacofagia</a:t>
            </a:r>
            <a:endParaRPr lang="es-ES" dirty="0"/>
          </a:p>
        </p:txBody>
      </p:sp>
      <p:sp>
        <p:nvSpPr>
          <p:cNvPr id="3" name="2 Marcador de contenido"/>
          <p:cNvSpPr>
            <a:spLocks noGrp="1"/>
          </p:cNvSpPr>
          <p:nvPr>
            <p:ph idx="1"/>
          </p:nvPr>
        </p:nvSpPr>
        <p:spPr>
          <a:xfrm>
            <a:off x="467544" y="1124744"/>
            <a:ext cx="8229600" cy="4525963"/>
          </a:xfrm>
        </p:spPr>
        <p:txBody>
          <a:bodyPr/>
          <a:lstStyle/>
          <a:p>
            <a:r>
              <a:rPr lang="es-ES" sz="2800" dirty="0" smtClean="0"/>
              <a:t>Muchos virus, bacterias, hongos, nematodos y artrópodos se alimentan de plantas vivas. </a:t>
            </a:r>
          </a:p>
          <a:p>
            <a:r>
              <a:rPr lang="es-ES" sz="2800" dirty="0" smtClean="0"/>
              <a:t>Las plantas han desarrollado un arsenal farmacológico contra estos parásitos a lo largo de la evolución. </a:t>
            </a:r>
          </a:p>
          <a:p>
            <a:r>
              <a:rPr lang="es-ES" sz="2800" dirty="0" smtClean="0"/>
              <a:t>Los mismos parásitos también atacan a los humanos y otros animales. </a:t>
            </a:r>
          </a:p>
          <a:p>
            <a:r>
              <a:rPr lang="es-ES" sz="2800" dirty="0" smtClean="0"/>
              <a:t>Algunos animales pueden haber evolucionado para explotar los productos desarrollados por las plantas para inhibir y matar a sus propios parásitos. </a:t>
            </a:r>
            <a:endParaRPr lang="es-E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7544" y="260648"/>
            <a:ext cx="8229600" cy="5433467"/>
          </a:xfrm>
        </p:spPr>
        <p:txBody>
          <a:bodyPr/>
          <a:lstStyle/>
          <a:p>
            <a:r>
              <a:rPr lang="es-ES" sz="2400" dirty="0" smtClean="0"/>
              <a:t>Algunas drogas recreativas son tratamientos efectivos contra patógenos de los mamíferos. </a:t>
            </a:r>
          </a:p>
          <a:p>
            <a:pPr lvl="1"/>
            <a:r>
              <a:rPr lang="es-ES" sz="2000" dirty="0" smtClean="0"/>
              <a:t>Nicotina, </a:t>
            </a:r>
            <a:r>
              <a:rPr lang="es-ES" sz="2000" dirty="0" err="1" smtClean="0"/>
              <a:t>arecolina</a:t>
            </a:r>
            <a:r>
              <a:rPr lang="es-ES" sz="2000" dirty="0" smtClean="0"/>
              <a:t> (betel) y THC tienen efectos antihelmínticos. </a:t>
            </a:r>
          </a:p>
          <a:p>
            <a:pPr lvl="1"/>
            <a:r>
              <a:rPr lang="es-ES" sz="2000" dirty="0" smtClean="0"/>
              <a:t>Nicotina, </a:t>
            </a:r>
            <a:r>
              <a:rPr lang="es-ES" sz="2000" dirty="0" err="1" smtClean="0"/>
              <a:t>arecolina</a:t>
            </a:r>
            <a:r>
              <a:rPr lang="es-ES" sz="2000" dirty="0" smtClean="0"/>
              <a:t> y sustancias químicas relacionadas han sido usadas para eliminar parásitos del ganado. </a:t>
            </a:r>
          </a:p>
          <a:p>
            <a:pPr lvl="1"/>
            <a:r>
              <a:rPr lang="es-ES" sz="2000" dirty="0" smtClean="0"/>
              <a:t>El cannabis es tóxico para los nematodos que parasitan las plantas. </a:t>
            </a:r>
          </a:p>
          <a:p>
            <a:pPr lvl="1"/>
            <a:r>
              <a:rPr lang="es-ES" sz="2000" dirty="0" smtClean="0"/>
              <a:t>Estos compuestos son también mencionados frecuentemente como antihelmínticos en la literatura </a:t>
            </a:r>
            <a:r>
              <a:rPr lang="es-ES" sz="2000" dirty="0" err="1" smtClean="0"/>
              <a:t>etnomédica</a:t>
            </a:r>
            <a:r>
              <a:rPr lang="es-ES" sz="2000" dirty="0" smtClean="0"/>
              <a:t>. </a:t>
            </a:r>
          </a:p>
          <a:p>
            <a:r>
              <a:rPr lang="es-ES" sz="2400" dirty="0" smtClean="0"/>
              <a:t>Se puede especular que el amplio uso recreativo de tabaco, nuez de betel y cannabis podría ser una forma de </a:t>
            </a:r>
            <a:r>
              <a:rPr lang="es-ES" sz="2400" dirty="0" err="1" smtClean="0"/>
              <a:t>farmacofagia</a:t>
            </a:r>
            <a:r>
              <a:rPr lang="es-ES" sz="2400" dirty="0" smtClean="0"/>
              <a:t> humana, una respuesta evolucionista a las infecciones crónicas de helmintos u otros parásitos con receptores nicotínicos o </a:t>
            </a:r>
            <a:r>
              <a:rPr lang="es-ES" sz="2400" dirty="0" err="1" smtClean="0"/>
              <a:t>muscarínicos</a:t>
            </a:r>
            <a:r>
              <a:rPr lang="es-ES" sz="2400" dirty="0" smtClean="0"/>
              <a:t> en las poblaciones humanas ancestrales. </a:t>
            </a:r>
          </a:p>
          <a:p>
            <a:endParaRPr lang="es-E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s-ES" smtClean="0">
                <a:cs typeface="Times New Roman" charset="0"/>
              </a:rPr>
              <a:t>Limitaciones de esta hipótesis </a:t>
            </a:r>
          </a:p>
        </p:txBody>
      </p:sp>
      <p:sp>
        <p:nvSpPr>
          <p:cNvPr id="19459" name="Rectangle 3"/>
          <p:cNvSpPr>
            <a:spLocks noGrp="1" noChangeArrowheads="1"/>
          </p:cNvSpPr>
          <p:nvPr>
            <p:ph idx="1"/>
          </p:nvPr>
        </p:nvSpPr>
        <p:spPr/>
        <p:txBody>
          <a:bodyPr/>
          <a:lstStyle/>
          <a:p>
            <a:pPr algn="just" eaLnBrk="1" hangingPunct="1"/>
            <a:r>
              <a:rPr lang="es-ES" sz="2800" smtClean="0">
                <a:cs typeface="Times New Roman" charset="0"/>
              </a:rPr>
              <a:t>Hipótesis muy sugerente pero poco verificable. </a:t>
            </a:r>
          </a:p>
          <a:p>
            <a:pPr algn="just" eaLnBrk="1" hangingPunct="1"/>
            <a:r>
              <a:rPr lang="es-ES" sz="2800" smtClean="0">
                <a:cs typeface="Times New Roman" charset="0"/>
              </a:rPr>
              <a:t>¿Cómo han podido evolucionar en los animales mecanismos emocionales tan críticos para la especie y, a la vez, tan fácilmente activables por toxinas vegetales?</a:t>
            </a:r>
          </a:p>
          <a:p>
            <a:pPr algn="just" eaLnBrk="1" hangingPunct="1"/>
            <a:r>
              <a:rPr lang="es-ES" sz="2800" smtClean="0">
                <a:cs typeface="Times New Roman" charset="0"/>
              </a:rPr>
              <a:t>Esta hipótesis no justifica el uso del alcohol.</a:t>
            </a:r>
            <a:endParaRPr lang="es-ES" sz="2800" smtClean="0"/>
          </a:p>
        </p:txBody>
      </p:sp>
      <p:sp>
        <p:nvSpPr>
          <p:cNvPr id="16388" name="Text Box 4"/>
          <p:cNvSpPr txBox="1">
            <a:spLocks noChangeArrowheads="1"/>
          </p:cNvSpPr>
          <p:nvPr/>
        </p:nvSpPr>
        <p:spPr bwMode="auto">
          <a:xfrm>
            <a:off x="4876800" y="6172200"/>
            <a:ext cx="3581400" cy="457200"/>
          </a:xfrm>
          <a:prstGeom prst="rect">
            <a:avLst/>
          </a:prstGeom>
          <a:noFill/>
          <a:ln w="9525">
            <a:noFill/>
            <a:miter lim="800000"/>
            <a:headEnd/>
            <a:tailEnd/>
          </a:ln>
        </p:spPr>
        <p:txBody>
          <a:bodyPr>
            <a:spAutoFit/>
          </a:bodyPr>
          <a:lstStyle/>
          <a:p>
            <a:pPr>
              <a:spcBef>
                <a:spcPct val="50000"/>
              </a:spcBef>
            </a:pPr>
            <a:endParaRPr lang="es-ES"/>
          </a:p>
        </p:txBody>
      </p:sp>
      <p:sp>
        <p:nvSpPr>
          <p:cNvPr id="16389" name="Text Box 5"/>
          <p:cNvSpPr txBox="1">
            <a:spLocks noChangeArrowheads="1"/>
          </p:cNvSpPr>
          <p:nvPr/>
        </p:nvSpPr>
        <p:spPr bwMode="auto">
          <a:xfrm>
            <a:off x="5943600" y="6172200"/>
            <a:ext cx="2743200" cy="457200"/>
          </a:xfrm>
          <a:prstGeom prst="rect">
            <a:avLst/>
          </a:prstGeom>
          <a:noFill/>
          <a:ln w="9525">
            <a:noFill/>
            <a:miter lim="800000"/>
            <a:headEnd/>
            <a:tailEnd/>
          </a:ln>
        </p:spPr>
        <p:txBody>
          <a:bodyPr>
            <a:spAutoFit/>
          </a:bodyPr>
          <a:lstStyle/>
          <a:p>
            <a:pPr algn="r">
              <a:spcBef>
                <a:spcPct val="50000"/>
              </a:spcBef>
            </a:pPr>
            <a:r>
              <a:rPr lang="es-ES">
                <a:cs typeface="Times New Roman" charset="0"/>
              </a:rPr>
              <a:t>Caballero, 2005</a:t>
            </a:r>
            <a:r>
              <a:rPr lang="es-ES"/>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945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945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945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s-ES" smtClean="0">
                <a:cs typeface="Times New Roman" charset="0"/>
              </a:rPr>
              <a:t>El alcohol en la naturaleza </a:t>
            </a:r>
          </a:p>
        </p:txBody>
      </p:sp>
      <p:sp>
        <p:nvSpPr>
          <p:cNvPr id="20483" name="Rectangle 3"/>
          <p:cNvSpPr>
            <a:spLocks noGrp="1" noChangeArrowheads="1"/>
          </p:cNvSpPr>
          <p:nvPr>
            <p:ph idx="1"/>
          </p:nvPr>
        </p:nvSpPr>
        <p:spPr/>
        <p:txBody>
          <a:bodyPr/>
          <a:lstStyle/>
          <a:p>
            <a:pPr algn="just" eaLnBrk="1" hangingPunct="1"/>
            <a:r>
              <a:rPr lang="es-ES" smtClean="0">
                <a:cs typeface="Times New Roman" charset="0"/>
              </a:rPr>
              <a:t>Azúcares de la pulpa de la fruta</a:t>
            </a:r>
          </a:p>
          <a:p>
            <a:pPr lvl="1" algn="just" eaLnBrk="1" hangingPunct="1"/>
            <a:r>
              <a:rPr lang="es-ES" smtClean="0">
                <a:cs typeface="Times New Roman" charset="0"/>
              </a:rPr>
              <a:t>Incentivo energético para que los vertebrados consuman la fruta y dispersen sus semillas</a:t>
            </a:r>
          </a:p>
          <a:p>
            <a:pPr lvl="1" algn="just" eaLnBrk="1" hangingPunct="1"/>
            <a:r>
              <a:rPr lang="es-ES" smtClean="0">
                <a:cs typeface="Times New Roman" charset="0"/>
              </a:rPr>
              <a:t>Su fermentación por las levaduras </a:t>
            </a:r>
            <a:r>
              <a:rPr lang="es-ES" smtClean="0">
                <a:latin typeface="Times New Roman" charset="0"/>
                <a:cs typeface="Times New Roman" charset="0"/>
                <a:sym typeface="Wingdings" charset="2"/>
              </a:rPr>
              <a:t></a:t>
            </a:r>
            <a:r>
              <a:rPr lang="es-ES" smtClean="0">
                <a:cs typeface="Times New Roman" charset="0"/>
              </a:rPr>
              <a:t> etanol</a:t>
            </a:r>
          </a:p>
          <a:p>
            <a:pPr algn="just" eaLnBrk="1" hangingPunct="1"/>
            <a:r>
              <a:rPr lang="es-ES" smtClean="0">
                <a:cs typeface="Times New Roman" charset="0"/>
              </a:rPr>
              <a:t>La presencia de etanol en la fruta madura y fermentada podría indicar una exposición sostenida en los frugívoros a este compuesto.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048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2048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2048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048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17500" y="52388"/>
            <a:ext cx="8637588" cy="1431925"/>
          </a:xfrm>
        </p:spPr>
        <p:txBody>
          <a:bodyPr rtlCol="0">
            <a:normAutofit fontScale="90000"/>
          </a:bodyPr>
          <a:lstStyle/>
          <a:p>
            <a:pPr eaLnBrk="1" fontAlgn="auto" hangingPunct="1">
              <a:spcAft>
                <a:spcPts val="0"/>
              </a:spcAft>
              <a:defRPr/>
            </a:pPr>
            <a:r>
              <a:rPr lang="es-ES" smtClean="0">
                <a:cs typeface="Times New Roman" charset="0"/>
              </a:rPr>
              <a:t>Interacción coevolutiva entre las frutas y los homínidos</a:t>
            </a:r>
          </a:p>
        </p:txBody>
      </p:sp>
      <p:sp>
        <p:nvSpPr>
          <p:cNvPr id="18435" name="Rectangle 3"/>
          <p:cNvSpPr>
            <a:spLocks noGrp="1" noChangeArrowheads="1"/>
          </p:cNvSpPr>
          <p:nvPr>
            <p:ph idx="1"/>
          </p:nvPr>
        </p:nvSpPr>
        <p:spPr/>
        <p:txBody>
          <a:bodyPr/>
          <a:lstStyle/>
          <a:p>
            <a:pPr algn="just" eaLnBrk="1" hangingPunct="1"/>
            <a:r>
              <a:rPr lang="es-ES" sz="2800" dirty="0" smtClean="0">
                <a:cs typeface="Times New Roman" charset="0"/>
              </a:rPr>
              <a:t>Se remonta al menos 24 millones de años. </a:t>
            </a:r>
            <a:endParaRPr lang="es-ES" sz="2800" b="1" dirty="0" smtClean="0">
              <a:cs typeface="Times New Roman" charset="0"/>
            </a:endParaRPr>
          </a:p>
          <a:p>
            <a:pPr algn="just" eaLnBrk="1" hangingPunct="1"/>
            <a:r>
              <a:rPr lang="es-ES" sz="2800" dirty="0" smtClean="0">
                <a:cs typeface="Times New Roman" charset="0"/>
              </a:rPr>
              <a:t>Nuestros precursores homínidos fueron expuestos cotidianamente a bajas concentraciones de etanol, lo que dio lugar a </a:t>
            </a:r>
          </a:p>
          <a:p>
            <a:pPr lvl="1" algn="just" eaLnBrk="1" hangingPunct="1"/>
            <a:r>
              <a:rPr lang="es-ES" sz="2400" dirty="0" smtClean="0">
                <a:cs typeface="Times New Roman" charset="0"/>
              </a:rPr>
              <a:t>Adaptaciones fisiológicas</a:t>
            </a:r>
          </a:p>
          <a:p>
            <a:pPr lvl="1" algn="just" eaLnBrk="1" hangingPunct="1"/>
            <a:r>
              <a:rPr lang="es-ES" sz="2400" dirty="0" smtClean="0">
                <a:cs typeface="Times New Roman" charset="0"/>
              </a:rPr>
              <a:t>Preferencias</a:t>
            </a:r>
          </a:p>
          <a:p>
            <a:pPr algn="just" eaLnBrk="1" hangingPunct="1">
              <a:buFont typeface="Wingdings" charset="2"/>
              <a:buNone/>
            </a:pPr>
            <a:r>
              <a:rPr lang="es-ES" sz="2800" dirty="0" smtClean="0">
                <a:cs typeface="Times New Roman" charset="0"/>
              </a:rPr>
              <a:t> ...que han permanecido en los humanos modernos. </a:t>
            </a:r>
            <a:endParaRPr lang="es-ES" sz="2800" b="1" dirty="0" smtClean="0">
              <a:cs typeface="Times New Roman" charset="0"/>
            </a:endParaRPr>
          </a:p>
        </p:txBody>
      </p:sp>
      <p:sp>
        <p:nvSpPr>
          <p:cNvPr id="18436" name="Text Box 4"/>
          <p:cNvSpPr txBox="1">
            <a:spLocks noChangeArrowheads="1"/>
          </p:cNvSpPr>
          <p:nvPr/>
        </p:nvSpPr>
        <p:spPr bwMode="auto">
          <a:xfrm>
            <a:off x="5638800" y="6324600"/>
            <a:ext cx="2514600" cy="396875"/>
          </a:xfrm>
          <a:prstGeom prst="rect">
            <a:avLst/>
          </a:prstGeom>
          <a:noFill/>
          <a:ln w="9525">
            <a:noFill/>
            <a:miter lim="800000"/>
            <a:headEnd/>
            <a:tailEnd/>
          </a:ln>
        </p:spPr>
        <p:txBody>
          <a:bodyPr>
            <a:spAutoFit/>
          </a:bodyPr>
          <a:lstStyle/>
          <a:p>
            <a:pPr algn="r">
              <a:spcBef>
                <a:spcPct val="50000"/>
              </a:spcBef>
            </a:pPr>
            <a:r>
              <a:rPr lang="es-ES" sz="2000">
                <a:latin typeface="Arial" charset="0"/>
                <a:cs typeface="Times New Roman" charset="0"/>
              </a:rPr>
              <a:t>Dudley, 2002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 calcmode="lin" valueType="num">
                                      <p:cBhvr additive="base">
                                        <p:cTn id="7" dur="500" fill="hold"/>
                                        <p:tgtEl>
                                          <p:spTgt spid="1843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84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435">
                                            <p:txEl>
                                              <p:pRg st="1" end="1"/>
                                            </p:txEl>
                                          </p:spTgt>
                                        </p:tgtEl>
                                        <p:attrNameLst>
                                          <p:attrName>style.visibility</p:attrName>
                                        </p:attrNameLst>
                                      </p:cBhvr>
                                      <p:to>
                                        <p:strVal val="visible"/>
                                      </p:to>
                                    </p:set>
                                    <p:anim calcmode="lin" valueType="num">
                                      <p:cBhvr additive="base">
                                        <p:cTn id="13" dur="500" fill="hold"/>
                                        <p:tgtEl>
                                          <p:spTgt spid="1843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8435">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8435">
                                            <p:txEl>
                                              <p:pRg st="2" end="2"/>
                                            </p:txEl>
                                          </p:spTgt>
                                        </p:tgtEl>
                                        <p:attrNameLst>
                                          <p:attrName>style.visibility</p:attrName>
                                        </p:attrNameLst>
                                      </p:cBhvr>
                                      <p:to>
                                        <p:strVal val="visible"/>
                                      </p:to>
                                    </p:set>
                                    <p:anim calcmode="lin" valueType="num">
                                      <p:cBhvr additive="base">
                                        <p:cTn id="17" dur="500" fill="hold"/>
                                        <p:tgtEl>
                                          <p:spTgt spid="18435">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8435">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8435">
                                            <p:txEl>
                                              <p:pRg st="3" end="3"/>
                                            </p:txEl>
                                          </p:spTgt>
                                        </p:tgtEl>
                                        <p:attrNameLst>
                                          <p:attrName>style.visibility</p:attrName>
                                        </p:attrNameLst>
                                      </p:cBhvr>
                                      <p:to>
                                        <p:strVal val="visible"/>
                                      </p:to>
                                    </p:set>
                                    <p:anim calcmode="lin" valueType="num">
                                      <p:cBhvr additive="base">
                                        <p:cTn id="21" dur="500" fill="hold"/>
                                        <p:tgtEl>
                                          <p:spTgt spid="18435">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843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8435">
                                            <p:txEl>
                                              <p:pRg st="4" end="4"/>
                                            </p:txEl>
                                          </p:spTgt>
                                        </p:tgtEl>
                                        <p:attrNameLst>
                                          <p:attrName>style.visibility</p:attrName>
                                        </p:attrNameLst>
                                      </p:cBhvr>
                                      <p:to>
                                        <p:strVal val="visible"/>
                                      </p:to>
                                    </p:set>
                                    <p:anim calcmode="lin" valueType="num">
                                      <p:cBhvr additive="base">
                                        <p:cTn id="27" dur="500" fill="hold"/>
                                        <p:tgtEl>
                                          <p:spTgt spid="18435">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843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s-ES" b="1" smtClean="0">
                <a:cs typeface="Times New Roman" charset="0"/>
              </a:rPr>
              <a:t>Ventajas adaptativas</a:t>
            </a:r>
            <a:r>
              <a:rPr lang="es-ES" smtClean="0"/>
              <a:t> </a:t>
            </a:r>
          </a:p>
        </p:txBody>
      </p:sp>
      <p:sp>
        <p:nvSpPr>
          <p:cNvPr id="19459" name="Rectangle 3"/>
          <p:cNvSpPr>
            <a:spLocks noGrp="1" noChangeArrowheads="1"/>
          </p:cNvSpPr>
          <p:nvPr>
            <p:ph idx="1"/>
          </p:nvPr>
        </p:nvSpPr>
        <p:spPr/>
        <p:txBody>
          <a:bodyPr/>
          <a:lstStyle/>
          <a:p>
            <a:pPr eaLnBrk="1" hangingPunct="1"/>
            <a:r>
              <a:rPr lang="es-ES" smtClean="0">
                <a:cs typeface="Times New Roman" charset="0"/>
              </a:rPr>
              <a:t>El fenómeno de </a:t>
            </a:r>
            <a:r>
              <a:rPr lang="es-ES" i="1" smtClean="0">
                <a:cs typeface="Times New Roman" charset="0"/>
              </a:rPr>
              <a:t>hormesis</a:t>
            </a:r>
            <a:r>
              <a:rPr lang="es-ES" smtClean="0"/>
              <a:t> </a:t>
            </a:r>
            <a:endParaRPr lang="es-ES" smtClean="0">
              <a:cs typeface="Times New Roman" charset="0"/>
            </a:endParaRPr>
          </a:p>
          <a:p>
            <a:pPr eaLnBrk="1" hangingPunct="1"/>
            <a:r>
              <a:rPr lang="es-ES" smtClean="0">
                <a:cs typeface="Times New Roman" charset="0"/>
              </a:rPr>
              <a:t>Ventajas para la alimentación y la ganancia nutricional</a:t>
            </a:r>
            <a:r>
              <a:rPr lang="es-ES" smtClean="0"/>
              <a:t>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p:txBody>
          <a:bodyPr/>
          <a:lstStyle/>
          <a:p>
            <a:pPr eaLnBrk="1" hangingPunct="1"/>
            <a:r>
              <a:rPr lang="es-ES" smtClean="0"/>
              <a:t>Hormesis</a:t>
            </a:r>
          </a:p>
        </p:txBody>
      </p:sp>
      <p:sp>
        <p:nvSpPr>
          <p:cNvPr id="1028" name="Rectangle 3"/>
          <p:cNvSpPr>
            <a:spLocks noGrp="1" noChangeArrowheads="1"/>
          </p:cNvSpPr>
          <p:nvPr>
            <p:ph type="body" sz="half" idx="1"/>
          </p:nvPr>
        </p:nvSpPr>
        <p:spPr/>
        <p:txBody>
          <a:bodyPr/>
          <a:lstStyle/>
          <a:p>
            <a:pPr eaLnBrk="1" hangingPunct="1"/>
            <a:r>
              <a:rPr lang="es-ES" sz="2400" smtClean="0">
                <a:cs typeface="Times New Roman" charset="0"/>
              </a:rPr>
              <a:t>Fenómeno por el que la exposición a dosis bajas de tóxicos o radiaciones tiene un efecto más beneficioso para la salud que la ausencia total de dichos agentes, los cuales a dosis altas son cancerígenos o perjudiciales en otros aspectos. </a:t>
            </a:r>
          </a:p>
        </p:txBody>
      </p:sp>
      <p:graphicFrame>
        <p:nvGraphicFramePr>
          <p:cNvPr id="1026" name="Object 4"/>
          <p:cNvGraphicFramePr>
            <a:graphicFrameLocks noChangeAspect="1"/>
          </p:cNvGraphicFramePr>
          <p:nvPr>
            <p:ph type="chart" sz="half" idx="2"/>
          </p:nvPr>
        </p:nvGraphicFramePr>
        <p:xfrm>
          <a:off x="4508500" y="1941513"/>
          <a:ext cx="4029075" cy="4114800"/>
        </p:xfrm>
        <a:graphic>
          <a:graphicData uri="http://schemas.openxmlformats.org/presentationml/2006/ole">
            <p:oleObj spid="_x0000_s1026" name="Gráfico" r:id="rId3" imgW="4029024" imgH="4114800" progId="MSGraph.Chart.8">
              <p:embed followColorScheme="full"/>
            </p:oleObj>
          </a:graphicData>
        </a:graphic>
      </p:graphicFrame>
      <p:grpSp>
        <p:nvGrpSpPr>
          <p:cNvPr id="1029" name="Group 8"/>
          <p:cNvGrpSpPr>
            <a:grpSpLocks/>
          </p:cNvGrpSpPr>
          <p:nvPr/>
        </p:nvGrpSpPr>
        <p:grpSpPr bwMode="auto">
          <a:xfrm>
            <a:off x="3344863" y="1387475"/>
            <a:ext cx="1785937" cy="4084638"/>
            <a:chOff x="0" y="0"/>
            <a:chExt cx="1125" cy="2573"/>
          </a:xfrm>
        </p:grpSpPr>
        <p:sp>
          <p:nvSpPr>
            <p:cNvPr id="1032" name="Rectangle 5"/>
            <p:cNvSpPr>
              <a:spLocks noChangeArrowheads="1"/>
            </p:cNvSpPr>
            <p:nvPr/>
          </p:nvSpPr>
          <p:spPr bwMode="auto">
            <a:xfrm>
              <a:off x="0" y="0"/>
              <a:ext cx="0" cy="0"/>
            </a:xfrm>
            <a:prstGeom prst="rect">
              <a:avLst/>
            </a:prstGeom>
            <a:noFill/>
            <a:ln w="9525">
              <a:noFill/>
              <a:miter lim="800000"/>
              <a:headEnd/>
              <a:tailEnd/>
            </a:ln>
          </p:spPr>
          <p:txBody>
            <a:bodyPr>
              <a:spAutoFit/>
            </a:bodyPr>
            <a:lstStyle/>
            <a:p>
              <a:endParaRPr lang="es-ES"/>
            </a:p>
          </p:txBody>
        </p:sp>
        <p:sp>
          <p:nvSpPr>
            <p:cNvPr id="1033" name="Rectangle 6"/>
            <p:cNvSpPr>
              <a:spLocks noChangeArrowheads="1"/>
            </p:cNvSpPr>
            <p:nvPr/>
          </p:nvSpPr>
          <p:spPr bwMode="auto">
            <a:xfrm>
              <a:off x="0" y="0"/>
              <a:ext cx="1125" cy="2573"/>
            </a:xfrm>
            <a:prstGeom prst="rect">
              <a:avLst/>
            </a:prstGeom>
            <a:noFill/>
            <a:ln w="9525">
              <a:noFill/>
              <a:miter lim="800000"/>
              <a:headEnd/>
              <a:tailEnd/>
            </a:ln>
          </p:spPr>
          <p:txBody>
            <a:bodyPr anchor="ctr"/>
            <a:lstStyle/>
            <a:p>
              <a:r>
                <a:rPr lang="es-ES"/>
                <a:t>  </a:t>
              </a:r>
              <a:r>
                <a:rPr lang="es-ES" sz="23800"/>
                <a:t> </a:t>
              </a:r>
              <a:r>
                <a:rPr lang="es-ES"/>
                <a:t>                             </a:t>
              </a:r>
            </a:p>
          </p:txBody>
        </p:sp>
      </p:grpSp>
      <p:pic>
        <p:nvPicPr>
          <p:cNvPr id="1030" name="Picture 7" descr="C:\Documents and Settings\rafael\Escritorio\Rafa\Evolución y drogas\Hormesis_archivos\index_archivos\article_archivos\00019A70-0C1C-1F41-B0B980A841890000_2.gif"/>
          <p:cNvPicPr>
            <a:picLocks noChangeAspect="1" noChangeArrowheads="1"/>
          </p:cNvPicPr>
          <p:nvPr/>
        </p:nvPicPr>
        <p:blipFill>
          <a:blip r:embed="rId4" cstate="print"/>
          <a:srcRect/>
          <a:stretch>
            <a:fillRect/>
          </a:stretch>
        </p:blipFill>
        <p:spPr bwMode="auto">
          <a:xfrm>
            <a:off x="4500563" y="2036763"/>
            <a:ext cx="4338637" cy="7178675"/>
          </a:xfrm>
          <a:prstGeom prst="rect">
            <a:avLst/>
          </a:prstGeom>
          <a:noFill/>
          <a:ln w="9525">
            <a:noFill/>
            <a:miter lim="800000"/>
            <a:headEnd/>
            <a:tailEnd/>
          </a:ln>
        </p:spPr>
      </p:pic>
      <p:sp>
        <p:nvSpPr>
          <p:cNvPr id="1031" name="Rectangle 9"/>
          <p:cNvSpPr>
            <a:spLocks noChangeArrowheads="1"/>
          </p:cNvSpPr>
          <p:nvPr/>
        </p:nvSpPr>
        <p:spPr bwMode="auto">
          <a:xfrm>
            <a:off x="4419600" y="5572125"/>
            <a:ext cx="4724400" cy="3886200"/>
          </a:xfrm>
          <a:prstGeom prst="rect">
            <a:avLst/>
          </a:prstGeom>
          <a:solidFill>
            <a:schemeClr val="bg1"/>
          </a:solidFill>
          <a:ln w="9525">
            <a:noFill/>
            <a:miter lim="800000"/>
            <a:headEnd/>
            <a:tailEnd/>
          </a:ln>
        </p:spPr>
        <p:txBody>
          <a:bodyPr wrap="none" anchor="ctr"/>
          <a:lstStyle/>
          <a:p>
            <a:endParaRPr lang="es-E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s-ES" smtClean="0"/>
              <a:t>Explicaciones convencionales</a:t>
            </a:r>
          </a:p>
        </p:txBody>
      </p:sp>
      <p:sp>
        <p:nvSpPr>
          <p:cNvPr id="6147" name="Rectangle 3"/>
          <p:cNvSpPr>
            <a:spLocks noGrp="1" noChangeArrowheads="1"/>
          </p:cNvSpPr>
          <p:nvPr>
            <p:ph idx="1"/>
          </p:nvPr>
        </p:nvSpPr>
        <p:spPr/>
        <p:txBody>
          <a:bodyPr/>
          <a:lstStyle/>
          <a:p>
            <a:pPr algn="just" eaLnBrk="1" hangingPunct="1"/>
            <a:r>
              <a:rPr lang="es-ES" smtClean="0">
                <a:cs typeface="Times New Roman" charset="0"/>
              </a:rPr>
              <a:t>Refuerzo positivo </a:t>
            </a:r>
          </a:p>
          <a:p>
            <a:pPr algn="just" eaLnBrk="1" hangingPunct="1"/>
            <a:r>
              <a:rPr lang="es-ES" smtClean="0">
                <a:cs typeface="Times New Roman" charset="0"/>
              </a:rPr>
              <a:t>Refuerzo negativo </a:t>
            </a:r>
          </a:p>
          <a:p>
            <a:pPr algn="just" eaLnBrk="1" hangingPunct="1"/>
            <a:r>
              <a:rPr lang="es-ES" smtClean="0">
                <a:cs typeface="Times New Roman" charset="0"/>
              </a:rPr>
              <a:t>Acción sobre el sistema dopaminérgico </a:t>
            </a:r>
          </a:p>
          <a:p>
            <a:pPr algn="just" eaLnBrk="1" hangingPunct="1"/>
            <a:r>
              <a:rPr lang="es-ES" smtClean="0">
                <a:cs typeface="Times New Roman" charset="0"/>
              </a:rPr>
              <a:t>Acción sobre el sistema opioide, </a:t>
            </a:r>
          </a:p>
          <a:p>
            <a:pPr algn="just" eaLnBrk="1" hangingPunct="1"/>
            <a:r>
              <a:rPr lang="es-ES" smtClean="0">
                <a:cs typeface="Times New Roman" charset="0"/>
              </a:rPr>
              <a:t>etc, </a:t>
            </a:r>
          </a:p>
          <a:p>
            <a:pPr eaLnBrk="1" hangingPunct="1"/>
            <a:endParaRPr lang="es-ES" smtClean="0"/>
          </a:p>
        </p:txBody>
      </p:sp>
      <p:sp>
        <p:nvSpPr>
          <p:cNvPr id="4" name="3 CuadroTexto"/>
          <p:cNvSpPr txBox="1"/>
          <p:nvPr/>
        </p:nvSpPr>
        <p:spPr>
          <a:xfrm>
            <a:off x="1403350" y="4797425"/>
            <a:ext cx="6985000" cy="1446213"/>
          </a:xfrm>
          <a:prstGeom prst="rect">
            <a:avLst/>
          </a:prstGeom>
          <a:noFill/>
        </p:spPr>
        <p:txBody>
          <a:bodyPr>
            <a:spAutoFit/>
          </a:bodyPr>
          <a:lstStyle/>
          <a:p>
            <a:pPr algn="ctr">
              <a:defRPr/>
            </a:pPr>
            <a:r>
              <a:rPr lang="es-ES" sz="3200" dirty="0">
                <a:latin typeface="+mn-lt"/>
                <a:cs typeface="Times New Roman" charset="0"/>
              </a:rPr>
              <a:t>...explican CÓMO se establece la drogodependencia</a:t>
            </a:r>
            <a:r>
              <a:rPr lang="es-ES" dirty="0">
                <a:cs typeface="Times New Roman" charset="0"/>
              </a:rPr>
              <a:t>.</a:t>
            </a:r>
          </a:p>
          <a:p>
            <a:pPr>
              <a:defRPr/>
            </a:pPr>
            <a:endParaRPr lang="es-E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s-ES" smtClean="0"/>
              <a:t>Efectos horméticos del etanol</a:t>
            </a:r>
          </a:p>
        </p:txBody>
      </p:sp>
      <p:sp>
        <p:nvSpPr>
          <p:cNvPr id="20483" name="Rectangle 3"/>
          <p:cNvSpPr>
            <a:spLocks noGrp="1" noChangeArrowheads="1"/>
          </p:cNvSpPr>
          <p:nvPr>
            <p:ph idx="1"/>
          </p:nvPr>
        </p:nvSpPr>
        <p:spPr/>
        <p:txBody>
          <a:bodyPr/>
          <a:lstStyle/>
          <a:p>
            <a:pPr algn="just" eaLnBrk="1" hangingPunct="1"/>
            <a:r>
              <a:rPr lang="es-ES" sz="2800" smtClean="0">
                <a:cs typeface="Times New Roman" charset="0"/>
              </a:rPr>
              <a:t>En la </a:t>
            </a:r>
            <a:r>
              <a:rPr lang="es-ES" sz="2800" i="1" smtClean="0">
                <a:cs typeface="Times New Roman" charset="0"/>
              </a:rPr>
              <a:t>Drosophila</a:t>
            </a:r>
            <a:r>
              <a:rPr lang="es-ES" sz="2800" smtClean="0">
                <a:cs typeface="Times New Roman" charset="0"/>
              </a:rPr>
              <a:t> su longevidad y fecundidad mejora a concentraciones muy bajas de etanol, pero disminuye a concentraciones mayores. </a:t>
            </a:r>
          </a:p>
          <a:p>
            <a:pPr algn="just" eaLnBrk="1" hangingPunct="1">
              <a:buFont typeface="Wingdings" charset="2"/>
              <a:buNone/>
            </a:pPr>
            <a:endParaRPr lang="es-ES" sz="2800" smtClean="0">
              <a:cs typeface="Times New Roman" charset="0"/>
            </a:endParaRPr>
          </a:p>
          <a:p>
            <a:pPr algn="just" eaLnBrk="1" hangingPunct="1"/>
            <a:r>
              <a:rPr lang="es-ES" sz="2800" smtClean="0">
                <a:cs typeface="Times New Roman" charset="0"/>
              </a:rPr>
              <a:t>Posible reducción en el riesgo cardiovascular y mortalidad global en personas que consumen bajas dosis de etanol en comparación con los abstemios y con los consumidores de dosis altas.</a:t>
            </a:r>
          </a:p>
          <a:p>
            <a:pPr eaLnBrk="1" hangingPunct="1"/>
            <a:endParaRPr lang="es-ES" sz="280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317500" y="52388"/>
            <a:ext cx="8637588" cy="1431925"/>
          </a:xfrm>
        </p:spPr>
        <p:txBody>
          <a:bodyPr rtlCol="0">
            <a:normAutofit fontScale="90000"/>
          </a:bodyPr>
          <a:lstStyle/>
          <a:p>
            <a:pPr eaLnBrk="1" fontAlgn="auto" hangingPunct="1">
              <a:spcAft>
                <a:spcPts val="0"/>
              </a:spcAft>
              <a:defRPr/>
            </a:pPr>
            <a:r>
              <a:rPr lang="es-ES" smtClean="0">
                <a:cs typeface="Times New Roman" charset="0"/>
              </a:rPr>
              <a:t>Ventajas para la alimentación y la ganancia nutricional</a:t>
            </a:r>
            <a:r>
              <a:rPr lang="es-ES" smtClean="0"/>
              <a:t> </a:t>
            </a:r>
          </a:p>
        </p:txBody>
      </p:sp>
      <p:sp>
        <p:nvSpPr>
          <p:cNvPr id="26627" name="Rectangle 3"/>
          <p:cNvSpPr>
            <a:spLocks noGrp="1" noChangeArrowheads="1"/>
          </p:cNvSpPr>
          <p:nvPr>
            <p:ph idx="1"/>
          </p:nvPr>
        </p:nvSpPr>
        <p:spPr/>
        <p:txBody>
          <a:bodyPr/>
          <a:lstStyle/>
          <a:p>
            <a:pPr algn="just" eaLnBrk="1" hangingPunct="1"/>
            <a:r>
              <a:rPr lang="es-ES" smtClean="0">
                <a:cs typeface="Times New Roman" charset="0"/>
              </a:rPr>
              <a:t>El vapor etílico puede ser una pista para localizar campos de fruta madura. </a:t>
            </a:r>
          </a:p>
          <a:p>
            <a:pPr algn="just" eaLnBrk="1" hangingPunct="1"/>
            <a:r>
              <a:rPr lang="es-ES" smtClean="0">
                <a:cs typeface="Times New Roman" charset="0"/>
              </a:rPr>
              <a:t>El etanol puede servir como un estimulante de la alimentación</a:t>
            </a:r>
          </a:p>
          <a:p>
            <a:pPr eaLnBrk="1" hangingPunct="1"/>
            <a:r>
              <a:rPr lang="es-ES" smtClean="0">
                <a:cs typeface="Times New Roman" charset="0"/>
              </a:rPr>
              <a:t>Contribuciones calóricas del etanol contenido en la fruta</a:t>
            </a:r>
            <a:endParaRPr lang="es-E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662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662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662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s-ES" smtClean="0">
                <a:cs typeface="Times New Roman" charset="0"/>
              </a:rPr>
              <a:t>Limitaciones de esta hipótesis</a:t>
            </a:r>
            <a:endParaRPr lang="es-ES" b="1" smtClean="0">
              <a:cs typeface="Times New Roman" charset="0"/>
            </a:endParaRPr>
          </a:p>
        </p:txBody>
      </p:sp>
      <p:sp>
        <p:nvSpPr>
          <p:cNvPr id="22531" name="Rectangle 3"/>
          <p:cNvSpPr>
            <a:spLocks noGrp="1" noChangeArrowheads="1"/>
          </p:cNvSpPr>
          <p:nvPr>
            <p:ph idx="1"/>
          </p:nvPr>
        </p:nvSpPr>
        <p:spPr/>
        <p:txBody>
          <a:bodyPr/>
          <a:lstStyle/>
          <a:p>
            <a:pPr eaLnBrk="1" hangingPunct="1"/>
            <a:r>
              <a:rPr lang="es-ES" smtClean="0">
                <a:cs typeface="Times New Roman" charset="0"/>
              </a:rPr>
              <a:t>Está planteada al menos parcialmente en términos que pueden ser verificables </a:t>
            </a:r>
          </a:p>
          <a:p>
            <a:pPr eaLnBrk="1" hangingPunct="1"/>
            <a:r>
              <a:rPr lang="es-ES" smtClean="0">
                <a:cs typeface="Times New Roman" charset="0"/>
              </a:rPr>
              <a:t>No parece explicar hechos como la existencia de una forma de la enzima alcohol deshidrogenasa en peces evolucionados hace 450 millones de años.</a:t>
            </a:r>
            <a:r>
              <a:rPr lang="es-ES" smtClean="0"/>
              <a:t>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1026"/>
          <p:cNvSpPr>
            <a:spLocks noGrp="1" noChangeArrowheads="1"/>
          </p:cNvSpPr>
          <p:nvPr>
            <p:ph type="title"/>
          </p:nvPr>
        </p:nvSpPr>
        <p:spPr>
          <a:xfrm>
            <a:off x="317500" y="52388"/>
            <a:ext cx="8637588" cy="1431925"/>
          </a:xfrm>
        </p:spPr>
        <p:txBody>
          <a:bodyPr rtlCol="0">
            <a:normAutofit fontScale="90000"/>
          </a:bodyPr>
          <a:lstStyle/>
          <a:p>
            <a:pPr eaLnBrk="1" fontAlgn="auto" hangingPunct="1">
              <a:spcAft>
                <a:spcPts val="0"/>
              </a:spcAft>
              <a:defRPr/>
            </a:pPr>
            <a:r>
              <a:rPr lang="es-ES" smtClean="0"/>
              <a:t>Hipótesis evolucionistas en drogodependencias</a:t>
            </a:r>
          </a:p>
        </p:txBody>
      </p:sp>
      <p:sp>
        <p:nvSpPr>
          <p:cNvPr id="84995" name="Rectangle 1027"/>
          <p:cNvSpPr>
            <a:spLocks noGrp="1" noChangeArrowheads="1"/>
          </p:cNvSpPr>
          <p:nvPr>
            <p:ph idx="1"/>
          </p:nvPr>
        </p:nvSpPr>
        <p:spPr/>
        <p:txBody>
          <a:bodyPr rtlCol="0">
            <a:normAutofit fontScale="92500"/>
          </a:bodyPr>
          <a:lstStyle/>
          <a:p>
            <a:pPr eaLnBrk="1" fontAlgn="auto" hangingPunct="1">
              <a:lnSpc>
                <a:spcPct val="90000"/>
              </a:lnSpc>
              <a:spcAft>
                <a:spcPts val="0"/>
              </a:spcAft>
              <a:buFont typeface="Arial" pitchFamily="34" charset="0"/>
              <a:buChar char="•"/>
              <a:defRPr/>
            </a:pPr>
            <a:r>
              <a:rPr lang="es-ES" sz="2800" dirty="0" err="1" smtClean="0"/>
              <a:t>Coevolución</a:t>
            </a:r>
            <a:r>
              <a:rPr lang="es-ES" sz="2800" dirty="0" smtClean="0"/>
              <a:t> de herbívoros y plantas</a:t>
            </a:r>
          </a:p>
          <a:p>
            <a:pPr eaLnBrk="1" fontAlgn="auto" hangingPunct="1">
              <a:lnSpc>
                <a:spcPct val="90000"/>
              </a:lnSpc>
              <a:spcAft>
                <a:spcPts val="0"/>
              </a:spcAft>
              <a:buFont typeface="Arial" pitchFamily="34" charset="0"/>
              <a:buChar char="•"/>
              <a:defRPr/>
            </a:pPr>
            <a:r>
              <a:rPr lang="es-ES" sz="2800" b="1" dirty="0" smtClean="0">
                <a:solidFill>
                  <a:schemeClr val="hlink"/>
                </a:solidFill>
              </a:rPr>
              <a:t>Evolución de los sistemas emocionales</a:t>
            </a:r>
          </a:p>
          <a:p>
            <a:pPr lvl="1" eaLnBrk="1" fontAlgn="auto" hangingPunct="1">
              <a:lnSpc>
                <a:spcPct val="90000"/>
              </a:lnSpc>
              <a:spcAft>
                <a:spcPts val="0"/>
              </a:spcAft>
              <a:buFont typeface="Arial" pitchFamily="34" charset="0"/>
              <a:buChar char="–"/>
              <a:defRPr/>
            </a:pPr>
            <a:r>
              <a:rPr lang="es-ES" sz="2400" dirty="0" smtClean="0"/>
              <a:t>Sistema </a:t>
            </a:r>
            <a:r>
              <a:rPr lang="es-ES" sz="2400" dirty="0" err="1" smtClean="0"/>
              <a:t>dopaminérgico</a:t>
            </a:r>
            <a:endParaRPr lang="es-ES" sz="2400" dirty="0" smtClean="0"/>
          </a:p>
          <a:p>
            <a:pPr lvl="2" algn="just" eaLnBrk="1" fontAlgn="auto" hangingPunct="1">
              <a:lnSpc>
                <a:spcPct val="90000"/>
              </a:lnSpc>
              <a:spcAft>
                <a:spcPts val="0"/>
              </a:spcAft>
              <a:buFont typeface="Arial" pitchFamily="34" charset="0"/>
              <a:buChar char="•"/>
              <a:defRPr/>
            </a:pPr>
            <a:r>
              <a:rPr lang="es-ES" sz="2000" dirty="0" smtClean="0">
                <a:cs typeface="Times New Roman" charset="0"/>
              </a:rPr>
              <a:t>Hipótesis hedónica del desajuste</a:t>
            </a:r>
          </a:p>
          <a:p>
            <a:pPr lvl="2" algn="just" eaLnBrk="1" fontAlgn="auto" hangingPunct="1">
              <a:lnSpc>
                <a:spcPct val="90000"/>
              </a:lnSpc>
              <a:spcAft>
                <a:spcPts val="0"/>
              </a:spcAft>
              <a:buFont typeface="Arial" pitchFamily="34" charset="0"/>
              <a:buChar char="•"/>
              <a:defRPr/>
            </a:pPr>
            <a:r>
              <a:rPr lang="es-ES" sz="2000" dirty="0" smtClean="0"/>
              <a:t>Hipótesis de la </a:t>
            </a:r>
            <a:r>
              <a:rPr lang="es-ES" sz="2000" dirty="0" err="1" smtClean="0"/>
              <a:t>saliencia</a:t>
            </a:r>
            <a:r>
              <a:rPr lang="es-ES" sz="2000" dirty="0" smtClean="0"/>
              <a:t> del incentivo</a:t>
            </a:r>
          </a:p>
          <a:p>
            <a:pPr lvl="2" algn="just" eaLnBrk="1" fontAlgn="auto" hangingPunct="1">
              <a:lnSpc>
                <a:spcPct val="90000"/>
              </a:lnSpc>
              <a:spcAft>
                <a:spcPts val="0"/>
              </a:spcAft>
              <a:buFont typeface="Arial" pitchFamily="34" charset="0"/>
              <a:buChar char="•"/>
              <a:defRPr/>
            </a:pPr>
            <a:r>
              <a:rPr lang="es-ES" sz="2000" dirty="0" smtClean="0"/>
              <a:t>Hipótesis CAASR</a:t>
            </a:r>
          </a:p>
          <a:p>
            <a:pPr lvl="1" eaLnBrk="1" fontAlgn="auto" hangingPunct="1">
              <a:lnSpc>
                <a:spcPct val="90000"/>
              </a:lnSpc>
              <a:spcAft>
                <a:spcPts val="0"/>
              </a:spcAft>
              <a:buFont typeface="Arial" pitchFamily="34" charset="0"/>
              <a:buChar char="–"/>
              <a:defRPr/>
            </a:pPr>
            <a:r>
              <a:rPr lang="es-ES" sz="2400" dirty="0" smtClean="0"/>
              <a:t>Sistema </a:t>
            </a:r>
            <a:r>
              <a:rPr lang="es-ES" sz="2400" dirty="0" err="1" smtClean="0"/>
              <a:t>opioide</a:t>
            </a:r>
            <a:endParaRPr lang="es-ES" sz="2400" dirty="0" smtClean="0"/>
          </a:p>
          <a:p>
            <a:pPr eaLnBrk="1" fontAlgn="auto" hangingPunct="1">
              <a:lnSpc>
                <a:spcPct val="90000"/>
              </a:lnSpc>
              <a:spcAft>
                <a:spcPts val="0"/>
              </a:spcAft>
              <a:buFont typeface="Arial" pitchFamily="34" charset="0"/>
              <a:buChar char="•"/>
              <a:defRPr/>
            </a:pPr>
            <a:r>
              <a:rPr lang="es-ES" sz="2800" dirty="0" smtClean="0"/>
              <a:t>Apego</a:t>
            </a:r>
          </a:p>
          <a:p>
            <a:pPr eaLnBrk="1" fontAlgn="auto" hangingPunct="1">
              <a:lnSpc>
                <a:spcPct val="90000"/>
              </a:lnSpc>
              <a:spcAft>
                <a:spcPts val="0"/>
              </a:spcAft>
              <a:buFont typeface="Arial" pitchFamily="34" charset="0"/>
              <a:buChar char="•"/>
              <a:defRPr/>
            </a:pPr>
            <a:r>
              <a:rPr lang="es-ES" sz="2800" dirty="0" smtClean="0"/>
              <a:t>Historia vital y asunción de riesgos</a:t>
            </a:r>
          </a:p>
          <a:p>
            <a:pPr eaLnBrk="1" fontAlgn="auto" hangingPunct="1">
              <a:lnSpc>
                <a:spcPct val="90000"/>
              </a:lnSpc>
              <a:spcAft>
                <a:spcPts val="0"/>
              </a:spcAft>
              <a:buFont typeface="Arial" pitchFamily="34" charset="0"/>
              <a:buChar char="•"/>
              <a:defRPr/>
            </a:pPr>
            <a:r>
              <a:rPr lang="es-ES" sz="2800" dirty="0" smtClean="0"/>
              <a:t>Dominio y dependencia social</a:t>
            </a:r>
          </a:p>
          <a:p>
            <a:pPr eaLnBrk="1" hangingPunct="1"/>
            <a:r>
              <a:rPr lang="es-ES" sz="2800" dirty="0" smtClean="0"/>
              <a:t>Neurobiología, personalidad y consumo de alcohol</a:t>
            </a:r>
            <a:endParaRPr lang="es-ES" sz="2400"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s-ES" smtClean="0">
                <a:cs typeface="Times New Roman" charset="0"/>
              </a:rPr>
              <a:t>Hipótesis hedonista del desajuste</a:t>
            </a:r>
          </a:p>
        </p:txBody>
      </p:sp>
      <p:sp>
        <p:nvSpPr>
          <p:cNvPr id="29699" name="Rectangle 3"/>
          <p:cNvSpPr>
            <a:spLocks noGrp="1" noChangeArrowheads="1"/>
          </p:cNvSpPr>
          <p:nvPr>
            <p:ph idx="1"/>
          </p:nvPr>
        </p:nvSpPr>
        <p:spPr/>
        <p:txBody>
          <a:bodyPr/>
          <a:lstStyle/>
          <a:p>
            <a:pPr eaLnBrk="1" hangingPunct="1">
              <a:lnSpc>
                <a:spcPct val="90000"/>
              </a:lnSpc>
            </a:pPr>
            <a:r>
              <a:rPr lang="es-ES" sz="2400" smtClean="0">
                <a:cs typeface="Times New Roman" charset="0"/>
              </a:rPr>
              <a:t>Las emociones positivas (placer) han evolucionado como indicadores de que se está alcanzando algún objetivo biológico que incrementa las probabilidades de transmitir los genes a la descendencia. </a:t>
            </a:r>
          </a:p>
          <a:p>
            <a:pPr eaLnBrk="1" hangingPunct="1">
              <a:lnSpc>
                <a:spcPct val="90000"/>
              </a:lnSpc>
            </a:pPr>
            <a:r>
              <a:rPr lang="es-ES" sz="2400" smtClean="0">
                <a:cs typeface="Times New Roman" charset="0"/>
              </a:rPr>
              <a:t>Las sustancias psicotrópicas de abuso actúan como falsos neurotransmisores que hacen que la vía mesolímbica libere dopamina de forma más explosiva de la que se da en la naturaleza </a:t>
            </a:r>
          </a:p>
          <a:p>
            <a:pPr eaLnBrk="1" hangingPunct="1">
              <a:lnSpc>
                <a:spcPct val="90000"/>
              </a:lnSpc>
            </a:pPr>
            <a:r>
              <a:rPr lang="es-ES" sz="2400" smtClean="0">
                <a:cs typeface="Times New Roman" charset="0"/>
              </a:rPr>
              <a:t>El origen de nuestra vulnerabilidad a abusar de las drogas estaría en el desajuste entre antiguos mecanismos y el medio ambiente moderno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96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969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969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317500" y="752475"/>
            <a:ext cx="8637588" cy="731838"/>
          </a:xfrm>
        </p:spPr>
        <p:txBody>
          <a:bodyPr/>
          <a:lstStyle/>
          <a:p>
            <a:pPr eaLnBrk="1" hangingPunct="1"/>
            <a:r>
              <a:rPr lang="es-ES" sz="4200" smtClean="0">
                <a:cs typeface="Times New Roman" charset="0"/>
              </a:rPr>
              <a:t>Limitaciones del modelo hedonista</a:t>
            </a:r>
          </a:p>
        </p:txBody>
      </p:sp>
      <p:sp>
        <p:nvSpPr>
          <p:cNvPr id="30723" name="Rectangle 3"/>
          <p:cNvSpPr>
            <a:spLocks noGrp="1" noChangeArrowheads="1"/>
          </p:cNvSpPr>
          <p:nvPr>
            <p:ph idx="1"/>
          </p:nvPr>
        </p:nvSpPr>
        <p:spPr/>
        <p:txBody>
          <a:bodyPr/>
          <a:lstStyle/>
          <a:p>
            <a:pPr algn="just" eaLnBrk="1" hangingPunct="1">
              <a:lnSpc>
                <a:spcPct val="90000"/>
              </a:lnSpc>
            </a:pPr>
            <a:r>
              <a:rPr lang="es-ES" sz="2800" smtClean="0">
                <a:cs typeface="Times New Roman" charset="0"/>
              </a:rPr>
              <a:t>La primera experiencia con drogas es a menudo aversiva. </a:t>
            </a:r>
          </a:p>
          <a:p>
            <a:pPr algn="just" eaLnBrk="1" hangingPunct="1">
              <a:lnSpc>
                <a:spcPct val="90000"/>
              </a:lnSpc>
            </a:pPr>
            <a:r>
              <a:rPr lang="es-ES" sz="2800" smtClean="0">
                <a:cs typeface="Times New Roman" charset="0"/>
              </a:rPr>
              <a:t>Incluso en el caso de sustancias euforizantes, a lo largo del tiempo:</a:t>
            </a:r>
          </a:p>
          <a:p>
            <a:pPr lvl="1" algn="just" eaLnBrk="1" hangingPunct="1">
              <a:lnSpc>
                <a:spcPct val="90000"/>
              </a:lnSpc>
            </a:pPr>
            <a:r>
              <a:rPr lang="es-ES" sz="2400" smtClean="0">
                <a:cs typeface="Times New Roman" charset="0"/>
              </a:rPr>
              <a:t> aumenta el </a:t>
            </a:r>
            <a:r>
              <a:rPr lang="es-ES" sz="2400" i="1" smtClean="0">
                <a:cs typeface="Times New Roman" charset="0"/>
              </a:rPr>
              <a:t>craving</a:t>
            </a:r>
            <a:r>
              <a:rPr lang="es-ES" sz="2400" smtClean="0">
                <a:cs typeface="Times New Roman" charset="0"/>
              </a:rPr>
              <a:t> con la escalada en su uso</a:t>
            </a:r>
          </a:p>
          <a:p>
            <a:pPr lvl="1" algn="just" eaLnBrk="1" hangingPunct="1">
              <a:lnSpc>
                <a:spcPct val="90000"/>
              </a:lnSpc>
            </a:pPr>
            <a:r>
              <a:rPr lang="es-ES" sz="2400" smtClean="0">
                <a:cs typeface="Times New Roman" charset="0"/>
              </a:rPr>
              <a:t>el placer permanece constante o disminuye</a:t>
            </a:r>
          </a:p>
          <a:p>
            <a:pPr lvl="1" algn="just" eaLnBrk="1" hangingPunct="1">
              <a:lnSpc>
                <a:spcPct val="90000"/>
              </a:lnSpc>
            </a:pPr>
            <a:r>
              <a:rPr lang="es-ES" sz="2400" smtClean="0">
                <a:cs typeface="Times New Roman" charset="0"/>
              </a:rPr>
              <a:t>se acumulan consecuencias desadaptativas. </a:t>
            </a:r>
          </a:p>
          <a:p>
            <a:pPr eaLnBrk="1" hangingPunct="1">
              <a:lnSpc>
                <a:spcPct val="90000"/>
              </a:lnSpc>
            </a:pPr>
            <a:r>
              <a:rPr lang="es-ES" sz="2800" smtClean="0">
                <a:cs typeface="Times New Roman" charset="0"/>
              </a:rPr>
              <a:t>El sistema dopaminérgico mesolímbico no es sólo un sistema de recompensa.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07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072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3072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3072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3072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3072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s-ES" smtClean="0"/>
              <a:t>Hipótesis de la saliencia del incentivo</a:t>
            </a:r>
            <a:endParaRPr lang="es-ES" b="1" smtClean="0"/>
          </a:p>
        </p:txBody>
      </p:sp>
      <p:sp>
        <p:nvSpPr>
          <p:cNvPr id="31747" name="Rectangle 3"/>
          <p:cNvSpPr>
            <a:spLocks noGrp="1" noChangeArrowheads="1"/>
          </p:cNvSpPr>
          <p:nvPr>
            <p:ph idx="1"/>
          </p:nvPr>
        </p:nvSpPr>
        <p:spPr>
          <a:xfrm>
            <a:off x="228600" y="1676400"/>
            <a:ext cx="8208963" cy="4114800"/>
          </a:xfrm>
        </p:spPr>
        <p:txBody>
          <a:bodyPr/>
          <a:lstStyle/>
          <a:p>
            <a:pPr algn="just" eaLnBrk="1" hangingPunct="1"/>
            <a:r>
              <a:rPr lang="es-ES" sz="2800" smtClean="0">
                <a:cs typeface="Times New Roman" charset="0"/>
              </a:rPr>
              <a:t>El sistema dopaminérgico mesolímbico</a:t>
            </a:r>
          </a:p>
          <a:p>
            <a:pPr lvl="1" algn="just" eaLnBrk="1" hangingPunct="1"/>
            <a:r>
              <a:rPr lang="es-ES" sz="2400" smtClean="0">
                <a:cs typeface="Times New Roman" charset="0"/>
              </a:rPr>
              <a:t>da saliencia a un estímulo y motiva a su búsqueda. </a:t>
            </a:r>
          </a:p>
          <a:p>
            <a:pPr lvl="1" algn="just" eaLnBrk="1" hangingPunct="1"/>
            <a:r>
              <a:rPr lang="es-ES" sz="2400" smtClean="0">
                <a:cs typeface="Times New Roman" charset="0"/>
              </a:rPr>
              <a:t>estaría implicado no en el placer hedónico de recibir una recompensa sino en la motivación que mueve a su búsqueda conductual. </a:t>
            </a:r>
          </a:p>
          <a:p>
            <a:pPr algn="just" eaLnBrk="1" hangingPunct="1"/>
            <a:r>
              <a:rPr lang="es-ES" sz="2800" smtClean="0">
                <a:cs typeface="Times New Roman" charset="0"/>
              </a:rPr>
              <a:t>Drogas </a:t>
            </a:r>
            <a:r>
              <a:rPr lang="es-ES" sz="2800" smtClean="0">
                <a:cs typeface="Times New Roman" charset="0"/>
                <a:sym typeface="Wingdings" charset="2"/>
              </a:rPr>
              <a:t> </a:t>
            </a:r>
            <a:r>
              <a:rPr lang="es-ES" sz="2800" smtClean="0">
                <a:cs typeface="Times New Roman" charset="0"/>
              </a:rPr>
              <a:t>estimulan el SDM </a:t>
            </a:r>
            <a:r>
              <a:rPr lang="es-ES" sz="2800" smtClean="0">
                <a:cs typeface="Times New Roman" charset="0"/>
                <a:sym typeface="Wingdings" charset="2"/>
              </a:rPr>
              <a:t> falsa </a:t>
            </a:r>
            <a:r>
              <a:rPr lang="es-ES" sz="2800" smtClean="0">
                <a:cs typeface="Times New Roman" charset="0"/>
              </a:rPr>
              <a:t>señal de saliencia.</a:t>
            </a:r>
          </a:p>
          <a:p>
            <a:pPr algn="just" eaLnBrk="1" hangingPunct="1"/>
            <a:r>
              <a:rPr lang="es-ES" sz="2800" smtClean="0">
                <a:cs typeface="Times New Roman" charset="0"/>
              </a:rPr>
              <a:t>La dopamina media la búsqueda compulsiva de la droga sin que dé señales de saciación. </a:t>
            </a:r>
          </a:p>
          <a:p>
            <a:pPr algn="just" eaLnBrk="1" hangingPunct="1"/>
            <a:endParaRPr lang="es-ES" sz="2800" smtClean="0">
              <a:cs typeface="Times New Roman" charset="0"/>
            </a:endParaRPr>
          </a:p>
        </p:txBody>
      </p:sp>
      <p:sp>
        <p:nvSpPr>
          <p:cNvPr id="26628" name="Text Box 4"/>
          <p:cNvSpPr txBox="1">
            <a:spLocks noChangeArrowheads="1"/>
          </p:cNvSpPr>
          <p:nvPr/>
        </p:nvSpPr>
        <p:spPr bwMode="auto">
          <a:xfrm>
            <a:off x="5181600" y="6400800"/>
            <a:ext cx="3581400" cy="457200"/>
          </a:xfrm>
          <a:prstGeom prst="rect">
            <a:avLst/>
          </a:prstGeom>
          <a:noFill/>
          <a:ln w="9525">
            <a:noFill/>
            <a:miter lim="800000"/>
            <a:headEnd/>
            <a:tailEnd/>
          </a:ln>
        </p:spPr>
        <p:txBody>
          <a:bodyPr>
            <a:spAutoFit/>
          </a:bodyPr>
          <a:lstStyle/>
          <a:p>
            <a:pPr>
              <a:spcBef>
                <a:spcPct val="50000"/>
              </a:spcBef>
            </a:pPr>
            <a:endParaRPr lang="es-ES"/>
          </a:p>
        </p:txBody>
      </p:sp>
      <p:sp>
        <p:nvSpPr>
          <p:cNvPr id="26629" name="Text Box 5"/>
          <p:cNvSpPr txBox="1">
            <a:spLocks noChangeArrowheads="1"/>
          </p:cNvSpPr>
          <p:nvPr/>
        </p:nvSpPr>
        <p:spPr bwMode="auto">
          <a:xfrm>
            <a:off x="1371600" y="6354763"/>
            <a:ext cx="7162800" cy="1016000"/>
          </a:xfrm>
          <a:prstGeom prst="rect">
            <a:avLst/>
          </a:prstGeom>
          <a:noFill/>
          <a:ln w="9525">
            <a:noFill/>
            <a:miter lim="800000"/>
            <a:headEnd/>
            <a:tailEnd/>
          </a:ln>
        </p:spPr>
        <p:txBody>
          <a:bodyPr>
            <a:spAutoFit/>
          </a:bodyPr>
          <a:lstStyle/>
          <a:p>
            <a:pPr algn="r">
              <a:spcBef>
                <a:spcPct val="50000"/>
              </a:spcBef>
            </a:pPr>
            <a:r>
              <a:rPr lang="es-ES">
                <a:solidFill>
                  <a:schemeClr val="bg1"/>
                </a:solidFill>
                <a:latin typeface="Arial" charset="0"/>
                <a:cs typeface="Times New Roman" charset="0"/>
              </a:rPr>
              <a:t>Robinson y Berridge</a:t>
            </a:r>
            <a:r>
              <a:rPr lang="es-ES" baseline="30000">
                <a:solidFill>
                  <a:schemeClr val="bg1"/>
                </a:solidFill>
                <a:latin typeface="Arial" charset="0"/>
                <a:cs typeface="Times New Roman" charset="0"/>
              </a:rPr>
              <a:t> </a:t>
            </a:r>
            <a:r>
              <a:rPr lang="es-ES">
                <a:solidFill>
                  <a:schemeClr val="bg1"/>
                </a:solidFill>
                <a:latin typeface="Arial" charset="0"/>
                <a:cs typeface="Times New Roman" charset="0"/>
              </a:rPr>
              <a:t>(1993), Lende y Smith (2002)</a:t>
            </a:r>
            <a:endParaRPr lang="es-ES" b="1">
              <a:solidFill>
                <a:schemeClr val="bg1"/>
              </a:solidFill>
              <a:latin typeface="Arial" charset="0"/>
              <a:cs typeface="Times New Roman" charset="0"/>
            </a:endParaRPr>
          </a:p>
          <a:p>
            <a:pPr>
              <a:spcBef>
                <a:spcPct val="50000"/>
              </a:spcBef>
            </a:pPr>
            <a:endParaRPr lang="es-E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174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3174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3174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174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174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506413" y="0"/>
            <a:ext cx="8637587" cy="1052513"/>
          </a:xfrm>
        </p:spPr>
        <p:txBody>
          <a:bodyPr/>
          <a:lstStyle/>
          <a:p>
            <a:pPr eaLnBrk="1" hangingPunct="1"/>
            <a:r>
              <a:rPr lang="es-ES" sz="3600" smtClean="0">
                <a:cs typeface="Times New Roman" charset="0"/>
              </a:rPr>
              <a:t>Implicaciones de este modelo</a:t>
            </a:r>
          </a:p>
        </p:txBody>
      </p:sp>
      <p:sp>
        <p:nvSpPr>
          <p:cNvPr id="31747" name="Rectangle 3"/>
          <p:cNvSpPr>
            <a:spLocks noGrp="1" noChangeArrowheads="1"/>
          </p:cNvSpPr>
          <p:nvPr>
            <p:ph idx="1"/>
          </p:nvPr>
        </p:nvSpPr>
        <p:spPr>
          <a:xfrm>
            <a:off x="457200" y="981075"/>
            <a:ext cx="8229600" cy="5145088"/>
          </a:xfrm>
        </p:spPr>
        <p:txBody>
          <a:bodyPr/>
          <a:lstStyle/>
          <a:p>
            <a:pPr algn="just" eaLnBrk="1" hangingPunct="1">
              <a:lnSpc>
                <a:spcPct val="90000"/>
              </a:lnSpc>
            </a:pPr>
            <a:r>
              <a:rPr lang="es-ES" sz="2800" smtClean="0">
                <a:cs typeface="Times New Roman" charset="0"/>
              </a:rPr>
              <a:t>Limitación de los recursos en el ambiente de adaptación evolutiva </a:t>
            </a:r>
            <a:r>
              <a:rPr lang="es-ES" sz="2800" smtClean="0">
                <a:cs typeface="Times New Roman" charset="0"/>
                <a:sym typeface="Wingdings" charset="2"/>
              </a:rPr>
              <a:t> </a:t>
            </a:r>
            <a:r>
              <a:rPr lang="es-ES" sz="2800" smtClean="0">
                <a:cs typeface="Times New Roman" charset="0"/>
              </a:rPr>
              <a:t>la evolución no proporcionó una regulación más precisa del sistema dopaminérgico</a:t>
            </a:r>
          </a:p>
          <a:p>
            <a:pPr algn="just" eaLnBrk="1" hangingPunct="1">
              <a:lnSpc>
                <a:spcPct val="90000"/>
              </a:lnSpc>
            </a:pPr>
            <a:r>
              <a:rPr lang="es-ES" sz="2800" smtClean="0">
                <a:cs typeface="Times New Roman" charset="0"/>
              </a:rPr>
              <a:t>En el abundante ambiente de hoy este diseño evolutivo no es adaptativo </a:t>
            </a:r>
          </a:p>
          <a:p>
            <a:pPr algn="just" eaLnBrk="1" hangingPunct="1">
              <a:lnSpc>
                <a:spcPct val="90000"/>
              </a:lnSpc>
            </a:pPr>
            <a:r>
              <a:rPr lang="es-ES" sz="2800" smtClean="0">
                <a:cs typeface="Times New Roman" charset="0"/>
              </a:rPr>
              <a:t>Puede ser particularmente peligroso para los individuos que tienen sistemas dopaminérgicos más sensibles (p.ej., esquizofrénicos).</a:t>
            </a:r>
          </a:p>
          <a:p>
            <a:pPr algn="just" eaLnBrk="1" hangingPunct="1">
              <a:lnSpc>
                <a:spcPct val="90000"/>
              </a:lnSpc>
            </a:pPr>
            <a:r>
              <a:rPr lang="es-ES" sz="2800" smtClean="0">
                <a:cs typeface="Times New Roman" charset="0"/>
              </a:rPr>
              <a:t>El ambiente por sí mismo puede estimular el sistema dopaminérgico </a:t>
            </a:r>
            <a:r>
              <a:rPr lang="es-ES" sz="2800" smtClean="0">
                <a:cs typeface="Times New Roman" charset="0"/>
                <a:sym typeface="Wingdings" charset="2"/>
              </a:rPr>
              <a:t> </a:t>
            </a:r>
            <a:r>
              <a:rPr lang="es-ES" sz="2800" smtClean="0">
                <a:cs typeface="Times New Roman" charset="0"/>
              </a:rPr>
              <a:t>ciertas conductas pueden convertirse en adictivas.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anim calcmode="lin" valueType="num">
                                      <p:cBhvr additive="base">
                                        <p:cTn id="7" dur="500" fill="hold"/>
                                        <p:tgtEl>
                                          <p:spTgt spid="3174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17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1747">
                                            <p:txEl>
                                              <p:pRg st="1" end="1"/>
                                            </p:txEl>
                                          </p:spTgt>
                                        </p:tgtEl>
                                        <p:attrNameLst>
                                          <p:attrName>style.visibility</p:attrName>
                                        </p:attrNameLst>
                                      </p:cBhvr>
                                      <p:to>
                                        <p:strVal val="visible"/>
                                      </p:to>
                                    </p:set>
                                    <p:anim calcmode="lin" valueType="num">
                                      <p:cBhvr additive="base">
                                        <p:cTn id="13" dur="500" fill="hold"/>
                                        <p:tgtEl>
                                          <p:spTgt spid="3174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174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1747">
                                            <p:txEl>
                                              <p:pRg st="2" end="2"/>
                                            </p:txEl>
                                          </p:spTgt>
                                        </p:tgtEl>
                                        <p:attrNameLst>
                                          <p:attrName>style.visibility</p:attrName>
                                        </p:attrNameLst>
                                      </p:cBhvr>
                                      <p:to>
                                        <p:strVal val="visible"/>
                                      </p:to>
                                    </p:set>
                                    <p:anim calcmode="lin" valueType="num">
                                      <p:cBhvr additive="base">
                                        <p:cTn id="19" dur="500" fill="hold"/>
                                        <p:tgtEl>
                                          <p:spTgt spid="3174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174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1747">
                                            <p:txEl>
                                              <p:pRg st="3" end="3"/>
                                            </p:txEl>
                                          </p:spTgt>
                                        </p:tgtEl>
                                        <p:attrNameLst>
                                          <p:attrName>style.visibility</p:attrName>
                                        </p:attrNameLst>
                                      </p:cBhvr>
                                      <p:to>
                                        <p:strVal val="visible"/>
                                      </p:to>
                                    </p:set>
                                    <p:anim calcmode="lin" valueType="num">
                                      <p:cBhvr additive="base">
                                        <p:cTn id="25" dur="500" fill="hold"/>
                                        <p:tgtEl>
                                          <p:spTgt spid="3174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174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317500" y="357188"/>
            <a:ext cx="8637588" cy="1127125"/>
          </a:xfrm>
        </p:spPr>
        <p:txBody>
          <a:bodyPr rtlCol="0">
            <a:normAutofit fontScale="90000"/>
          </a:bodyPr>
          <a:lstStyle/>
          <a:p>
            <a:pPr eaLnBrk="1" fontAlgn="auto" hangingPunct="1">
              <a:spcAft>
                <a:spcPts val="0"/>
              </a:spcAft>
              <a:defRPr/>
            </a:pPr>
            <a:r>
              <a:rPr lang="es-ES" sz="3400" smtClean="0">
                <a:cs typeface="Times New Roman" charset="0"/>
              </a:rPr>
              <a:t>Capacidad autopercibida de aptitud para la supervivencia y la reproducción (CAASR)</a:t>
            </a:r>
            <a:endParaRPr lang="es-ES" sz="3400" b="1" smtClean="0">
              <a:cs typeface="Times New Roman" charset="0"/>
            </a:endParaRPr>
          </a:p>
        </p:txBody>
      </p:sp>
      <p:sp>
        <p:nvSpPr>
          <p:cNvPr id="33795" name="Rectangle 3"/>
          <p:cNvSpPr>
            <a:spLocks noGrp="1" noChangeArrowheads="1"/>
          </p:cNvSpPr>
          <p:nvPr>
            <p:ph idx="1"/>
          </p:nvPr>
        </p:nvSpPr>
        <p:spPr/>
        <p:txBody>
          <a:bodyPr/>
          <a:lstStyle/>
          <a:p>
            <a:pPr algn="just" eaLnBrk="1" hangingPunct="1">
              <a:lnSpc>
                <a:spcPct val="90000"/>
              </a:lnSpc>
            </a:pPr>
            <a:r>
              <a:rPr lang="es-ES" sz="2600" smtClean="0">
                <a:cs typeface="Times New Roman" charset="0"/>
              </a:rPr>
              <a:t>Los estímulos naturales capaces de activar el SDM incrementarían la propia percepción de la capacidad de supervivencia y de reproducción </a:t>
            </a:r>
          </a:p>
          <a:p>
            <a:pPr algn="just" eaLnBrk="1" hangingPunct="1">
              <a:lnSpc>
                <a:spcPct val="90000"/>
              </a:lnSpc>
            </a:pPr>
            <a:r>
              <a:rPr lang="es-ES" sz="2600" smtClean="0">
                <a:cs typeface="Times New Roman" charset="0"/>
              </a:rPr>
              <a:t>Se basa en motivaciones fundamentales de los mamíferos para mejorar y para proteger sus probabilidades de supervivencia y de reproducción </a:t>
            </a:r>
            <a:endParaRPr lang="es-ES" sz="2600" b="1" smtClean="0">
              <a:cs typeface="Times New Roman" charset="0"/>
            </a:endParaRPr>
          </a:p>
          <a:p>
            <a:pPr algn="just" eaLnBrk="1" hangingPunct="1">
              <a:lnSpc>
                <a:spcPct val="90000"/>
              </a:lnSpc>
            </a:pPr>
            <a:r>
              <a:rPr lang="es-ES" sz="2600" smtClean="0">
                <a:cs typeface="Times New Roman" charset="0"/>
              </a:rPr>
              <a:t>Entronca con características psicológicas básicas:</a:t>
            </a:r>
            <a:endParaRPr lang="es-ES" sz="2600" b="1" smtClean="0">
              <a:cs typeface="Times New Roman" charset="0"/>
            </a:endParaRPr>
          </a:p>
          <a:p>
            <a:pPr lvl="1" algn="just" eaLnBrk="1" hangingPunct="1">
              <a:lnSpc>
                <a:spcPct val="90000"/>
              </a:lnSpc>
            </a:pPr>
            <a:r>
              <a:rPr lang="es-ES" sz="2400" smtClean="0">
                <a:cs typeface="Times New Roman" charset="0"/>
              </a:rPr>
              <a:t>sentimientos de poder, control y omnipotencia </a:t>
            </a:r>
            <a:endParaRPr lang="es-ES" sz="2400" b="1" smtClean="0">
              <a:cs typeface="Times New Roman" charset="0"/>
            </a:endParaRPr>
          </a:p>
          <a:p>
            <a:pPr lvl="1" algn="just" eaLnBrk="1" hangingPunct="1">
              <a:lnSpc>
                <a:spcPct val="90000"/>
              </a:lnSpc>
            </a:pPr>
            <a:r>
              <a:rPr lang="es-ES" sz="2400" smtClean="0">
                <a:cs typeface="Times New Roman" charset="0"/>
              </a:rPr>
              <a:t>sentimientos de atractivo sexual,  atractivo físico y competencia social.</a:t>
            </a:r>
            <a:endParaRPr lang="es-ES" sz="2400" smtClean="0"/>
          </a:p>
        </p:txBody>
      </p:sp>
      <p:sp>
        <p:nvSpPr>
          <p:cNvPr id="28676" name="Text Box 4"/>
          <p:cNvSpPr txBox="1">
            <a:spLocks noChangeArrowheads="1"/>
          </p:cNvSpPr>
          <p:nvPr/>
        </p:nvSpPr>
        <p:spPr bwMode="auto">
          <a:xfrm>
            <a:off x="4572000" y="6400800"/>
            <a:ext cx="3978275" cy="457200"/>
          </a:xfrm>
          <a:prstGeom prst="rect">
            <a:avLst/>
          </a:prstGeom>
          <a:noFill/>
          <a:ln w="9525">
            <a:noFill/>
            <a:miter lim="800000"/>
            <a:headEnd/>
            <a:tailEnd/>
          </a:ln>
        </p:spPr>
        <p:txBody>
          <a:bodyPr>
            <a:spAutoFit/>
          </a:bodyPr>
          <a:lstStyle/>
          <a:p>
            <a:endParaRPr lang="es-ES"/>
          </a:p>
        </p:txBody>
      </p:sp>
      <p:sp>
        <p:nvSpPr>
          <p:cNvPr id="28677" name="Text Box 5"/>
          <p:cNvSpPr txBox="1">
            <a:spLocks noChangeArrowheads="1"/>
          </p:cNvSpPr>
          <p:nvPr/>
        </p:nvSpPr>
        <p:spPr bwMode="auto">
          <a:xfrm>
            <a:off x="5105400" y="6248400"/>
            <a:ext cx="3352800" cy="457200"/>
          </a:xfrm>
          <a:prstGeom prst="rect">
            <a:avLst/>
          </a:prstGeom>
          <a:noFill/>
          <a:ln w="9525">
            <a:noFill/>
            <a:miter lim="800000"/>
            <a:headEnd/>
            <a:tailEnd/>
          </a:ln>
        </p:spPr>
        <p:txBody>
          <a:bodyPr>
            <a:spAutoFit/>
          </a:bodyPr>
          <a:lstStyle/>
          <a:p>
            <a:pPr>
              <a:spcBef>
                <a:spcPct val="50000"/>
              </a:spcBef>
            </a:pPr>
            <a:r>
              <a:rPr lang="es-ES">
                <a:cs typeface="Times New Roman" charset="0"/>
              </a:rPr>
              <a:t>Newlin 1999, 2002</a:t>
            </a:r>
            <a:endParaRPr lang="es-E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795">
                                            <p:txEl>
                                              <p:pRg st="0" end="0"/>
                                            </p:txEl>
                                          </p:spTgt>
                                        </p:tgtEl>
                                        <p:attrNameLst>
                                          <p:attrName>style.visibility</p:attrName>
                                        </p:attrNameLst>
                                      </p:cBhvr>
                                      <p:to>
                                        <p:strVal val="visible"/>
                                      </p:to>
                                    </p:set>
                                    <p:anim calcmode="lin" valueType="num">
                                      <p:cBhvr additive="base">
                                        <p:cTn id="7" dur="500" fill="hold"/>
                                        <p:tgtEl>
                                          <p:spTgt spid="3379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379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3795">
                                            <p:txEl>
                                              <p:pRg st="1" end="1"/>
                                            </p:txEl>
                                          </p:spTgt>
                                        </p:tgtEl>
                                        <p:attrNameLst>
                                          <p:attrName>style.visibility</p:attrName>
                                        </p:attrNameLst>
                                      </p:cBhvr>
                                      <p:to>
                                        <p:strVal val="visible"/>
                                      </p:to>
                                    </p:set>
                                    <p:anim calcmode="lin" valueType="num">
                                      <p:cBhvr additive="base">
                                        <p:cTn id="13" dur="500" fill="hold"/>
                                        <p:tgtEl>
                                          <p:spTgt spid="3379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379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3795">
                                            <p:txEl>
                                              <p:pRg st="2" end="2"/>
                                            </p:txEl>
                                          </p:spTgt>
                                        </p:tgtEl>
                                        <p:attrNameLst>
                                          <p:attrName>style.visibility</p:attrName>
                                        </p:attrNameLst>
                                      </p:cBhvr>
                                      <p:to>
                                        <p:strVal val="visible"/>
                                      </p:to>
                                    </p:set>
                                    <p:anim calcmode="lin" valueType="num">
                                      <p:cBhvr additive="base">
                                        <p:cTn id="19" dur="500" fill="hold"/>
                                        <p:tgtEl>
                                          <p:spTgt spid="3379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3795">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3795">
                                            <p:txEl>
                                              <p:pRg st="3" end="3"/>
                                            </p:txEl>
                                          </p:spTgt>
                                        </p:tgtEl>
                                        <p:attrNameLst>
                                          <p:attrName>style.visibility</p:attrName>
                                        </p:attrNameLst>
                                      </p:cBhvr>
                                      <p:to>
                                        <p:strVal val="visible"/>
                                      </p:to>
                                    </p:set>
                                    <p:anim calcmode="lin" valueType="num">
                                      <p:cBhvr additive="base">
                                        <p:cTn id="23" dur="500" fill="hold"/>
                                        <p:tgtEl>
                                          <p:spTgt spid="33795">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3795">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3795">
                                            <p:txEl>
                                              <p:pRg st="4" end="4"/>
                                            </p:txEl>
                                          </p:spTgt>
                                        </p:tgtEl>
                                        <p:attrNameLst>
                                          <p:attrName>style.visibility</p:attrName>
                                        </p:attrNameLst>
                                      </p:cBhvr>
                                      <p:to>
                                        <p:strVal val="visible"/>
                                      </p:to>
                                    </p:set>
                                    <p:anim calcmode="lin" valueType="num">
                                      <p:cBhvr additive="base">
                                        <p:cTn id="27" dur="500" fill="hold"/>
                                        <p:tgtEl>
                                          <p:spTgt spid="33795">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379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s-ES" smtClean="0"/>
              <a:t>Características de la CAARS</a:t>
            </a:r>
          </a:p>
        </p:txBody>
      </p:sp>
      <p:sp>
        <p:nvSpPr>
          <p:cNvPr id="34819" name="Rectangle 3"/>
          <p:cNvSpPr>
            <a:spLocks noGrp="1" noChangeArrowheads="1"/>
          </p:cNvSpPr>
          <p:nvPr>
            <p:ph idx="1"/>
          </p:nvPr>
        </p:nvSpPr>
        <p:spPr/>
        <p:txBody>
          <a:bodyPr rtlCol="0">
            <a:normAutofit lnSpcReduction="10000"/>
          </a:bodyPr>
          <a:lstStyle/>
          <a:p>
            <a:pPr algn="just" eaLnBrk="1" fontAlgn="auto" hangingPunct="1">
              <a:lnSpc>
                <a:spcPct val="90000"/>
              </a:lnSpc>
              <a:spcAft>
                <a:spcPts val="0"/>
              </a:spcAft>
              <a:buFont typeface="Arial" pitchFamily="34" charset="0"/>
              <a:buChar char="•"/>
              <a:defRPr/>
            </a:pPr>
            <a:r>
              <a:rPr lang="es-ES" sz="2800" dirty="0" smtClean="0">
                <a:cs typeface="Times New Roman" charset="0"/>
              </a:rPr>
              <a:t>Función evolutiva: organizar y priorizar la conducta en un mundo complejo</a:t>
            </a:r>
            <a:endParaRPr lang="es-ES" sz="2800" b="1" dirty="0" smtClean="0">
              <a:cs typeface="Times New Roman" charset="0"/>
            </a:endParaRPr>
          </a:p>
          <a:p>
            <a:pPr algn="just" eaLnBrk="1" fontAlgn="auto" hangingPunct="1">
              <a:lnSpc>
                <a:spcPct val="90000"/>
              </a:lnSpc>
              <a:spcAft>
                <a:spcPts val="0"/>
              </a:spcAft>
              <a:buFont typeface="Arial" pitchFamily="34" charset="0"/>
              <a:buChar char="•"/>
              <a:defRPr/>
            </a:pPr>
            <a:r>
              <a:rPr lang="es-ES" sz="2800" dirty="0" smtClean="0">
                <a:cs typeface="Times New Roman" charset="0"/>
              </a:rPr>
              <a:t>El s. </a:t>
            </a:r>
            <a:r>
              <a:rPr lang="es-ES" sz="2800" dirty="0" err="1" smtClean="0">
                <a:cs typeface="Times New Roman" charset="0"/>
              </a:rPr>
              <a:t>dopaminérgico</a:t>
            </a:r>
            <a:r>
              <a:rPr lang="es-ES" sz="2800" dirty="0" smtClean="0">
                <a:cs typeface="Times New Roman" charset="0"/>
              </a:rPr>
              <a:t> </a:t>
            </a:r>
            <a:r>
              <a:rPr lang="es-ES" sz="2800" dirty="0" err="1" smtClean="0">
                <a:cs typeface="Times New Roman" charset="0"/>
              </a:rPr>
              <a:t>córtico-mesolímbico</a:t>
            </a:r>
            <a:r>
              <a:rPr lang="es-ES" sz="2800" dirty="0" smtClean="0">
                <a:cs typeface="Times New Roman" charset="0"/>
              </a:rPr>
              <a:t> no es un mero sistema de recompensa sino un sistema motivador de la supervivencia y la reproducción</a:t>
            </a:r>
          </a:p>
          <a:p>
            <a:pPr algn="just" eaLnBrk="1" fontAlgn="auto" hangingPunct="1">
              <a:lnSpc>
                <a:spcPct val="90000"/>
              </a:lnSpc>
              <a:spcAft>
                <a:spcPts val="0"/>
              </a:spcAft>
              <a:buFont typeface="Arial" pitchFamily="34" charset="0"/>
              <a:buChar char="•"/>
              <a:defRPr/>
            </a:pPr>
            <a:r>
              <a:rPr lang="es-ES" sz="2800" dirty="0" smtClean="0">
                <a:cs typeface="Times New Roman" charset="0"/>
              </a:rPr>
              <a:t>Es activamente puesto en marcha por cualquier estímulo biológicamente relevante, sea positivo, novedoso, </a:t>
            </a:r>
            <a:r>
              <a:rPr lang="es-ES" sz="2800" dirty="0" err="1" smtClean="0">
                <a:cs typeface="Times New Roman" charset="0"/>
              </a:rPr>
              <a:t>aversivo</a:t>
            </a:r>
            <a:r>
              <a:rPr lang="es-ES" sz="2800" dirty="0" smtClean="0">
                <a:cs typeface="Times New Roman" charset="0"/>
              </a:rPr>
              <a:t> o amenazador </a:t>
            </a:r>
          </a:p>
          <a:p>
            <a:pPr algn="just" eaLnBrk="1" fontAlgn="auto" hangingPunct="1">
              <a:lnSpc>
                <a:spcPct val="90000"/>
              </a:lnSpc>
              <a:spcAft>
                <a:spcPts val="0"/>
              </a:spcAft>
              <a:buFont typeface="Arial" pitchFamily="34" charset="0"/>
              <a:buChar char="•"/>
              <a:defRPr/>
            </a:pPr>
            <a:r>
              <a:rPr lang="es-ES" sz="2800" dirty="0" smtClean="0">
                <a:cs typeface="Times New Roman" charset="0"/>
              </a:rPr>
              <a:t>Su activación puede también provocar afectos negativos (miedo, ansiedad o ira)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4819">
                                            <p:txEl>
                                              <p:pRg st="0" end="0"/>
                                            </p:txEl>
                                          </p:spTgt>
                                        </p:tgtEl>
                                        <p:attrNameLst>
                                          <p:attrName>style.visibility</p:attrName>
                                        </p:attrNameLst>
                                      </p:cBhvr>
                                      <p:to>
                                        <p:strVal val="visible"/>
                                      </p:to>
                                    </p:set>
                                    <p:anim calcmode="lin" valueType="num">
                                      <p:cBhvr additive="base">
                                        <p:cTn id="7" dur="500" fill="hold"/>
                                        <p:tgtEl>
                                          <p:spTgt spid="3481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48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4819">
                                            <p:txEl>
                                              <p:pRg st="1" end="1"/>
                                            </p:txEl>
                                          </p:spTgt>
                                        </p:tgtEl>
                                        <p:attrNameLst>
                                          <p:attrName>style.visibility</p:attrName>
                                        </p:attrNameLst>
                                      </p:cBhvr>
                                      <p:to>
                                        <p:strVal val="visible"/>
                                      </p:to>
                                    </p:set>
                                    <p:anim calcmode="lin" valueType="num">
                                      <p:cBhvr additive="base">
                                        <p:cTn id="13" dur="500" fill="hold"/>
                                        <p:tgtEl>
                                          <p:spTgt spid="3481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481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4819">
                                            <p:txEl>
                                              <p:pRg st="2" end="2"/>
                                            </p:txEl>
                                          </p:spTgt>
                                        </p:tgtEl>
                                        <p:attrNameLst>
                                          <p:attrName>style.visibility</p:attrName>
                                        </p:attrNameLst>
                                      </p:cBhvr>
                                      <p:to>
                                        <p:strVal val="visible"/>
                                      </p:to>
                                    </p:set>
                                    <p:anim calcmode="lin" valueType="num">
                                      <p:cBhvr additive="base">
                                        <p:cTn id="19" dur="500" fill="hold"/>
                                        <p:tgtEl>
                                          <p:spTgt spid="3481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481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4819">
                                            <p:txEl>
                                              <p:pRg st="3" end="3"/>
                                            </p:txEl>
                                          </p:spTgt>
                                        </p:tgtEl>
                                        <p:attrNameLst>
                                          <p:attrName>style.visibility</p:attrName>
                                        </p:attrNameLst>
                                      </p:cBhvr>
                                      <p:to>
                                        <p:strVal val="visible"/>
                                      </p:to>
                                    </p:set>
                                    <p:anim calcmode="lin" valueType="num">
                                      <p:cBhvr additive="base">
                                        <p:cTn id="25" dur="500" fill="hold"/>
                                        <p:tgtEl>
                                          <p:spTgt spid="3481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481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228600" y="1752600"/>
            <a:ext cx="8637588" cy="2101850"/>
          </a:xfrm>
        </p:spPr>
        <p:txBody>
          <a:bodyPr rtlCol="0">
            <a:normAutofit fontScale="90000"/>
          </a:bodyPr>
          <a:lstStyle/>
          <a:p>
            <a:pPr eaLnBrk="1" fontAlgn="auto" hangingPunct="1">
              <a:spcAft>
                <a:spcPts val="0"/>
              </a:spcAft>
              <a:defRPr/>
            </a:pPr>
            <a:r>
              <a:rPr lang="es-ES" smtClean="0"/>
              <a:t>¿Por qué el Hombre es susceptible de ser dependiente de una sustancia?</a:t>
            </a:r>
          </a:p>
        </p:txBody>
      </p:sp>
      <p:sp>
        <p:nvSpPr>
          <p:cNvPr id="7171" name="Rectangle 3"/>
          <p:cNvSpPr>
            <a:spLocks noGrp="1" noChangeArrowheads="1"/>
          </p:cNvSpPr>
          <p:nvPr>
            <p:ph idx="1"/>
          </p:nvPr>
        </p:nvSpPr>
        <p:spPr/>
        <p:txBody>
          <a:bodyPr/>
          <a:lstStyle/>
          <a:p>
            <a:pPr lvl="4" eaLnBrk="1" hangingPunct="1"/>
            <a:endParaRPr lang="es-ES" smtClean="0"/>
          </a:p>
          <a:p>
            <a:pPr eaLnBrk="1" hangingPunct="1"/>
            <a:endParaRPr lang="es-ES" smtClean="0"/>
          </a:p>
          <a:p>
            <a:pPr eaLnBrk="1" hangingPunct="1"/>
            <a:endParaRPr lang="es-ES" smtClean="0"/>
          </a:p>
          <a:p>
            <a:pPr eaLnBrk="1" hangingPunct="1"/>
            <a:endParaRPr lang="es-ES" smtClean="0"/>
          </a:p>
          <a:p>
            <a:pPr eaLnBrk="1" hangingPunct="1">
              <a:buFont typeface="Arial" charset="0"/>
              <a:buNone/>
            </a:pPr>
            <a:endParaRPr lang="es-ES" smtClean="0"/>
          </a:p>
        </p:txBody>
      </p:sp>
      <p:sp>
        <p:nvSpPr>
          <p:cNvPr id="4" name="3 CuadroTexto"/>
          <p:cNvSpPr txBox="1"/>
          <p:nvPr/>
        </p:nvSpPr>
        <p:spPr>
          <a:xfrm>
            <a:off x="539750" y="4508500"/>
            <a:ext cx="8064500" cy="1447800"/>
          </a:xfrm>
          <a:prstGeom prst="rect">
            <a:avLst/>
          </a:prstGeom>
          <a:noFill/>
        </p:spPr>
        <p:txBody>
          <a:bodyPr>
            <a:spAutoFit/>
          </a:bodyPr>
          <a:lstStyle/>
          <a:p>
            <a:pPr algn="ctr">
              <a:defRPr/>
            </a:pPr>
            <a:r>
              <a:rPr lang="es-ES" sz="3200" dirty="0">
                <a:latin typeface="Comic Sans MS"/>
              </a:rPr>
              <a:t>&gt;&gt;&gt;</a:t>
            </a:r>
            <a:r>
              <a:rPr lang="es-ES" sz="3200" dirty="0">
                <a:latin typeface="+mn-lt"/>
              </a:rPr>
              <a:t>PSIQUIATRÍA EVOLUCIONISTA O DARWINIANA</a:t>
            </a:r>
            <a:endParaRPr lang="es-ES" dirty="0">
              <a:latin typeface="+mn-lt"/>
            </a:endParaRPr>
          </a:p>
          <a:p>
            <a:pPr>
              <a:defRPr/>
            </a:pPr>
            <a:endParaRPr lang="es-E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0"/>
            <a:ext cx="8229600" cy="1052513"/>
          </a:xfrm>
        </p:spPr>
        <p:txBody>
          <a:bodyPr/>
          <a:lstStyle/>
          <a:p>
            <a:pPr eaLnBrk="1" hangingPunct="1"/>
            <a:r>
              <a:rPr lang="es-ES" smtClean="0"/>
              <a:t>CAASR y drogas</a:t>
            </a:r>
          </a:p>
        </p:txBody>
      </p:sp>
      <p:sp>
        <p:nvSpPr>
          <p:cNvPr id="34819" name="Rectangle 3"/>
          <p:cNvSpPr>
            <a:spLocks noGrp="1" noChangeArrowheads="1"/>
          </p:cNvSpPr>
          <p:nvPr>
            <p:ph idx="1"/>
          </p:nvPr>
        </p:nvSpPr>
        <p:spPr>
          <a:xfrm>
            <a:off x="457200" y="1052513"/>
            <a:ext cx="8229600" cy="5073650"/>
          </a:xfrm>
        </p:spPr>
        <p:txBody>
          <a:bodyPr/>
          <a:lstStyle/>
          <a:p>
            <a:pPr algn="just" eaLnBrk="1" hangingPunct="1">
              <a:lnSpc>
                <a:spcPct val="90000"/>
              </a:lnSpc>
            </a:pPr>
            <a:r>
              <a:rPr lang="es-ES" sz="2800" smtClean="0">
                <a:cs typeface="Times New Roman" charset="0"/>
              </a:rPr>
              <a:t>Las drogas incrementan los sentimientos de poder personal y atractivo sexual. </a:t>
            </a:r>
          </a:p>
          <a:p>
            <a:pPr algn="just" eaLnBrk="1" hangingPunct="1">
              <a:lnSpc>
                <a:spcPct val="90000"/>
              </a:lnSpc>
            </a:pPr>
            <a:r>
              <a:rPr lang="es-ES" sz="2800" smtClean="0"/>
              <a:t>La aptitud real puede estar realmente comprometida por la droga</a:t>
            </a:r>
            <a:endParaRPr lang="es-ES" sz="2800" smtClean="0">
              <a:cs typeface="Times New Roman" charset="0"/>
            </a:endParaRPr>
          </a:p>
          <a:p>
            <a:pPr algn="just" eaLnBrk="1" hangingPunct="1">
              <a:lnSpc>
                <a:spcPct val="90000"/>
              </a:lnSpc>
            </a:pPr>
            <a:r>
              <a:rPr lang="es-ES" sz="2800" i="1" smtClean="0">
                <a:cs typeface="Times New Roman" charset="0"/>
              </a:rPr>
              <a:t>Drogas apetitivas</a:t>
            </a:r>
            <a:r>
              <a:rPr lang="es-ES" sz="2800" smtClean="0">
                <a:cs typeface="Times New Roman" charset="0"/>
              </a:rPr>
              <a:t> </a:t>
            </a:r>
            <a:r>
              <a:rPr lang="es-ES" sz="2800" smtClean="0">
                <a:cs typeface="Times New Roman" charset="0"/>
                <a:sym typeface="Wingdings" charset="2"/>
              </a:rPr>
              <a:t> </a:t>
            </a:r>
            <a:r>
              <a:rPr lang="es-ES" sz="2800" smtClean="0">
                <a:cs typeface="Times New Roman" charset="0"/>
                <a:sym typeface="Symbol" pitchFamily="18" charset="2"/>
              </a:rPr>
              <a:t> </a:t>
            </a:r>
            <a:r>
              <a:rPr lang="es-ES" sz="2800" smtClean="0">
                <a:cs typeface="Times New Roman" charset="0"/>
              </a:rPr>
              <a:t>aspectos de la CAASR como omnipotencia, poder y atractivo sexual</a:t>
            </a:r>
          </a:p>
          <a:p>
            <a:pPr algn="just" eaLnBrk="1" hangingPunct="1">
              <a:lnSpc>
                <a:spcPct val="90000"/>
              </a:lnSpc>
            </a:pPr>
            <a:r>
              <a:rPr lang="es-ES" sz="2800" i="1" smtClean="0">
                <a:cs typeface="Times New Roman" charset="0"/>
              </a:rPr>
              <a:t>Drogas saciativas</a:t>
            </a:r>
            <a:r>
              <a:rPr lang="es-ES" sz="2800" smtClean="0">
                <a:cs typeface="Times New Roman" charset="0"/>
              </a:rPr>
              <a:t> </a:t>
            </a:r>
            <a:r>
              <a:rPr lang="es-ES" sz="2800" smtClean="0">
                <a:cs typeface="Times New Roman" charset="0"/>
                <a:sym typeface="Wingdings" charset="2"/>
              </a:rPr>
              <a:t> </a:t>
            </a:r>
            <a:r>
              <a:rPr lang="es-ES" sz="2800" smtClean="0">
                <a:cs typeface="Times New Roman" charset="0"/>
                <a:sym typeface="Symbol" pitchFamily="18" charset="2"/>
              </a:rPr>
              <a:t> </a:t>
            </a:r>
            <a:r>
              <a:rPr lang="es-ES" sz="2800" smtClean="0">
                <a:cs typeface="Times New Roman" charset="0"/>
              </a:rPr>
              <a:t>de las experiencias de satisfacción y de seguridad de la CAASR. </a:t>
            </a:r>
          </a:p>
          <a:p>
            <a:pPr algn="just" eaLnBrk="1" hangingPunct="1">
              <a:lnSpc>
                <a:spcPct val="90000"/>
              </a:lnSpc>
            </a:pPr>
            <a:r>
              <a:rPr lang="es-ES" sz="2800" smtClean="0">
                <a:cs typeface="Times New Roman" charset="0"/>
              </a:rPr>
              <a:t>Las sensaciones placenteras son epifenómenos </a:t>
            </a:r>
          </a:p>
          <a:p>
            <a:pPr algn="just" eaLnBrk="1" hangingPunct="1">
              <a:lnSpc>
                <a:spcPct val="90000"/>
              </a:lnSpc>
            </a:pPr>
            <a:r>
              <a:rPr lang="es-ES" sz="2800" smtClean="0">
                <a:cs typeface="Times New Roman" charset="0"/>
              </a:rPr>
              <a:t>Abstinencia</a:t>
            </a:r>
            <a:r>
              <a:rPr lang="es-ES" sz="2800" smtClean="0">
                <a:cs typeface="Times New Roman" charset="0"/>
                <a:sym typeface="Wingdings" charset="2"/>
              </a:rPr>
              <a:t> </a:t>
            </a:r>
            <a:r>
              <a:rPr lang="es-ES" sz="2800" smtClean="0">
                <a:cs typeface="Times New Roman" charset="0"/>
                <a:sym typeface="Symbol" pitchFamily="18" charset="2"/>
              </a:rPr>
              <a:t> </a:t>
            </a:r>
            <a:r>
              <a:rPr lang="es-ES" sz="2800" smtClean="0">
                <a:cs typeface="Times New Roman" charset="0"/>
              </a:rPr>
              <a:t>CAASR bajo niveles basales.</a:t>
            </a:r>
          </a:p>
          <a:p>
            <a:pPr algn="just" eaLnBrk="1" hangingPunct="1">
              <a:lnSpc>
                <a:spcPct val="90000"/>
              </a:lnSpc>
            </a:pPr>
            <a:endParaRPr lang="es-ES" sz="2800" smtClean="0">
              <a:cs typeface="Times New Roman" charset="0"/>
            </a:endParaRPr>
          </a:p>
          <a:p>
            <a:pPr algn="just" eaLnBrk="1" hangingPunct="1">
              <a:lnSpc>
                <a:spcPct val="90000"/>
              </a:lnSpc>
              <a:buFont typeface="Wingdings" charset="2"/>
              <a:buNone/>
            </a:pPr>
            <a:endParaRPr lang="es-ES" sz="2800" b="1" smtClean="0">
              <a:cs typeface="Times New Roman"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4819">
                                            <p:txEl>
                                              <p:pRg st="0" end="0"/>
                                            </p:txEl>
                                          </p:spTgt>
                                        </p:tgtEl>
                                        <p:attrNameLst>
                                          <p:attrName>style.visibility</p:attrName>
                                        </p:attrNameLst>
                                      </p:cBhvr>
                                      <p:to>
                                        <p:strVal val="visible"/>
                                      </p:to>
                                    </p:set>
                                    <p:anim calcmode="lin" valueType="num">
                                      <p:cBhvr additive="base">
                                        <p:cTn id="7" dur="500" fill="hold"/>
                                        <p:tgtEl>
                                          <p:spTgt spid="3481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48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4819">
                                            <p:txEl>
                                              <p:pRg st="1" end="1"/>
                                            </p:txEl>
                                          </p:spTgt>
                                        </p:tgtEl>
                                        <p:attrNameLst>
                                          <p:attrName>style.visibility</p:attrName>
                                        </p:attrNameLst>
                                      </p:cBhvr>
                                      <p:to>
                                        <p:strVal val="visible"/>
                                      </p:to>
                                    </p:set>
                                    <p:anim calcmode="lin" valueType="num">
                                      <p:cBhvr additive="base">
                                        <p:cTn id="13" dur="500" fill="hold"/>
                                        <p:tgtEl>
                                          <p:spTgt spid="3481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481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4819">
                                            <p:txEl>
                                              <p:pRg st="2" end="2"/>
                                            </p:txEl>
                                          </p:spTgt>
                                        </p:tgtEl>
                                        <p:attrNameLst>
                                          <p:attrName>style.visibility</p:attrName>
                                        </p:attrNameLst>
                                      </p:cBhvr>
                                      <p:to>
                                        <p:strVal val="visible"/>
                                      </p:to>
                                    </p:set>
                                    <p:anim calcmode="lin" valueType="num">
                                      <p:cBhvr additive="base">
                                        <p:cTn id="19" dur="500" fill="hold"/>
                                        <p:tgtEl>
                                          <p:spTgt spid="3481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481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4819">
                                            <p:txEl>
                                              <p:pRg st="3" end="3"/>
                                            </p:txEl>
                                          </p:spTgt>
                                        </p:tgtEl>
                                        <p:attrNameLst>
                                          <p:attrName>style.visibility</p:attrName>
                                        </p:attrNameLst>
                                      </p:cBhvr>
                                      <p:to>
                                        <p:strVal val="visible"/>
                                      </p:to>
                                    </p:set>
                                    <p:anim calcmode="lin" valueType="num">
                                      <p:cBhvr additive="base">
                                        <p:cTn id="25" dur="500" fill="hold"/>
                                        <p:tgtEl>
                                          <p:spTgt spid="3481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481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4819">
                                            <p:txEl>
                                              <p:pRg st="4" end="4"/>
                                            </p:txEl>
                                          </p:spTgt>
                                        </p:tgtEl>
                                        <p:attrNameLst>
                                          <p:attrName>style.visibility</p:attrName>
                                        </p:attrNameLst>
                                      </p:cBhvr>
                                      <p:to>
                                        <p:strVal val="visible"/>
                                      </p:to>
                                    </p:set>
                                    <p:anim calcmode="lin" valueType="num">
                                      <p:cBhvr additive="base">
                                        <p:cTn id="31" dur="500" fill="hold"/>
                                        <p:tgtEl>
                                          <p:spTgt spid="3481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481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4819">
                                            <p:txEl>
                                              <p:pRg st="5" end="5"/>
                                            </p:txEl>
                                          </p:spTgt>
                                        </p:tgtEl>
                                        <p:attrNameLst>
                                          <p:attrName>style.visibility</p:attrName>
                                        </p:attrNameLst>
                                      </p:cBhvr>
                                      <p:to>
                                        <p:strVal val="visible"/>
                                      </p:to>
                                    </p:set>
                                    <p:anim calcmode="lin" valueType="num">
                                      <p:cBhvr additive="base">
                                        <p:cTn id="37" dur="500" fill="hold"/>
                                        <p:tgtEl>
                                          <p:spTgt spid="34819">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481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Título"/>
          <p:cNvSpPr>
            <a:spLocks noGrp="1"/>
          </p:cNvSpPr>
          <p:nvPr>
            <p:ph type="title"/>
          </p:nvPr>
        </p:nvSpPr>
        <p:spPr/>
        <p:txBody>
          <a:bodyPr/>
          <a:lstStyle/>
          <a:p>
            <a:r>
              <a:rPr lang="es-ES" smtClean="0"/>
              <a:t>Predicciones del modelo</a:t>
            </a:r>
          </a:p>
        </p:txBody>
      </p:sp>
      <p:graphicFrame>
        <p:nvGraphicFramePr>
          <p:cNvPr id="4" name="3 Marcador de contenido"/>
          <p:cNvGraphicFramePr>
            <a:graphicFrameLocks noGrp="1"/>
          </p:cNvGraphicFramePr>
          <p:nvPr>
            <p:ph idx="1"/>
          </p:nvPr>
        </p:nvGraphicFramePr>
        <p:xfrm>
          <a:off x="457200" y="1600200"/>
          <a:ext cx="4042792"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 name="7 Grupo"/>
          <p:cNvGrpSpPr>
            <a:grpSpLocks/>
          </p:cNvGrpSpPr>
          <p:nvPr/>
        </p:nvGrpSpPr>
        <p:grpSpPr bwMode="auto">
          <a:xfrm>
            <a:off x="4787900" y="1412875"/>
            <a:ext cx="3970338" cy="1792288"/>
            <a:chOff x="0" y="-215225"/>
            <a:chExt cx="3970784" cy="1791847"/>
          </a:xfrm>
        </p:grpSpPr>
        <p:sp>
          <p:nvSpPr>
            <p:cNvPr id="9" name="8 Llamada de flecha hacia arriba"/>
            <p:cNvSpPr/>
            <p:nvPr/>
          </p:nvSpPr>
          <p:spPr>
            <a:xfrm rot="10800000">
              <a:off x="0" y="-143805"/>
              <a:ext cx="3970784" cy="1720427"/>
            </a:xfrm>
            <a:prstGeom prst="upArrowCallou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Llamada de flecha hacia arriba 4"/>
            <p:cNvSpPr/>
            <p:nvPr/>
          </p:nvSpPr>
          <p:spPr>
            <a:xfrm>
              <a:off x="0" y="-215225"/>
              <a:ext cx="3970784" cy="1296669"/>
            </a:xfrm>
            <a:prstGeom prst="rect">
              <a:avLst/>
            </a:prstGeom>
          </p:spPr>
          <p:style>
            <a:lnRef idx="0">
              <a:scrgbClr r="0" g="0" b="0"/>
            </a:lnRef>
            <a:fillRef idx="0">
              <a:scrgbClr r="0" g="0" b="0"/>
            </a:fillRef>
            <a:effectRef idx="0">
              <a:scrgbClr r="0" g="0" b="0"/>
            </a:effectRef>
            <a:fontRef idx="minor">
              <a:schemeClr val="lt1"/>
            </a:fontRef>
          </p:style>
          <p:txBody>
            <a:bodyPr lIns="128016" tIns="128016" rIns="128016" bIns="128016" spcCol="1270" anchor="ctr"/>
            <a:lstStyle/>
            <a:p>
              <a:pPr algn="ctr" defTabSz="800100">
                <a:lnSpc>
                  <a:spcPct val="90000"/>
                </a:lnSpc>
                <a:spcAft>
                  <a:spcPct val="35000"/>
                </a:spcAft>
                <a:defRPr/>
              </a:pPr>
              <a:r>
                <a:rPr lang="es-ES" sz="1800" dirty="0">
                  <a:cs typeface="Times New Roman" charset="0"/>
                </a:rPr>
                <a:t>Presión sobre los adolescentes para que alcancen el éxito en la supervivencia y la reproducción </a:t>
              </a:r>
              <a:endParaRPr lang="es-ES" sz="1800" dirty="0"/>
            </a:p>
          </p:txBody>
        </p:sp>
      </p:grpSp>
      <p:grpSp>
        <p:nvGrpSpPr>
          <p:cNvPr id="3" name="16 Grupo"/>
          <p:cNvGrpSpPr>
            <a:grpSpLocks/>
          </p:cNvGrpSpPr>
          <p:nvPr/>
        </p:nvGrpSpPr>
        <p:grpSpPr bwMode="auto">
          <a:xfrm>
            <a:off x="4716463" y="5084763"/>
            <a:ext cx="3970337" cy="1119187"/>
            <a:chOff x="0" y="3406931"/>
            <a:chExt cx="3970784" cy="1118231"/>
          </a:xfrm>
        </p:grpSpPr>
        <p:sp>
          <p:nvSpPr>
            <p:cNvPr id="18" name="17 Rectángulo"/>
            <p:cNvSpPr/>
            <p:nvPr/>
          </p:nvSpPr>
          <p:spPr>
            <a:xfrm>
              <a:off x="0" y="3406931"/>
              <a:ext cx="3970784" cy="1118231"/>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 name="18 Rectángulo"/>
            <p:cNvSpPr/>
            <p:nvPr/>
          </p:nvSpPr>
          <p:spPr>
            <a:xfrm>
              <a:off x="0" y="3406931"/>
              <a:ext cx="3970784" cy="1118231"/>
            </a:xfrm>
            <a:prstGeom prst="rect">
              <a:avLst/>
            </a:prstGeom>
          </p:spPr>
          <p:style>
            <a:lnRef idx="0">
              <a:scrgbClr r="0" g="0" b="0"/>
            </a:lnRef>
            <a:fillRef idx="0">
              <a:scrgbClr r="0" g="0" b="0"/>
            </a:fillRef>
            <a:effectRef idx="0">
              <a:scrgbClr r="0" g="0" b="0"/>
            </a:effectRef>
            <a:fontRef idx="minor">
              <a:schemeClr val="lt1"/>
            </a:fontRef>
          </p:style>
          <p:txBody>
            <a:bodyPr lIns="128016" tIns="128016" rIns="128016" bIns="128016" spcCol="1270" anchor="ctr"/>
            <a:lstStyle/>
            <a:p>
              <a:pPr algn="ctr" defTabSz="800100">
                <a:lnSpc>
                  <a:spcPct val="90000"/>
                </a:lnSpc>
                <a:spcAft>
                  <a:spcPct val="35000"/>
                </a:spcAft>
                <a:defRPr/>
              </a:pPr>
              <a:r>
                <a:rPr lang="es-ES" sz="1800" dirty="0">
                  <a:latin typeface="Century" pitchFamily="18" charset="0"/>
                  <a:cs typeface="Times New Roman" charset="0"/>
                  <a:sym typeface="Wingdings" charset="2"/>
                </a:rPr>
                <a:t>↓</a:t>
              </a:r>
              <a:r>
                <a:rPr lang="es-ES" sz="1800" dirty="0">
                  <a:cs typeface="Times New Roman" charset="0"/>
                </a:rPr>
                <a:t> interés por conductas alternativas</a:t>
              </a:r>
              <a:endParaRPr lang="es-ES" sz="1800" dirty="0"/>
            </a:p>
          </p:txBody>
        </p:sp>
      </p:grpSp>
      <p:grpSp>
        <p:nvGrpSpPr>
          <p:cNvPr id="5" name="21 Grupo"/>
          <p:cNvGrpSpPr>
            <a:grpSpLocks/>
          </p:cNvGrpSpPr>
          <p:nvPr/>
        </p:nvGrpSpPr>
        <p:grpSpPr bwMode="auto">
          <a:xfrm>
            <a:off x="468313" y="1557338"/>
            <a:ext cx="4041775" cy="1247775"/>
            <a:chOff x="0" y="1238449"/>
            <a:chExt cx="4042792" cy="1249092"/>
          </a:xfrm>
        </p:grpSpPr>
        <p:sp>
          <p:nvSpPr>
            <p:cNvPr id="23" name="22 Llamada de flecha hacia arriba"/>
            <p:cNvSpPr/>
            <p:nvPr/>
          </p:nvSpPr>
          <p:spPr>
            <a:xfrm rot="10800000">
              <a:off x="0" y="1238449"/>
              <a:ext cx="4042792" cy="1249092"/>
            </a:xfrm>
            <a:prstGeom prst="upArrowCallou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4" name="Llamada de flecha hacia arriba 4"/>
            <p:cNvSpPr/>
            <p:nvPr/>
          </p:nvSpPr>
          <p:spPr>
            <a:xfrm rot="21600000">
              <a:off x="0" y="1238449"/>
              <a:ext cx="4042792" cy="812068"/>
            </a:xfrm>
            <a:prstGeom prst="rect">
              <a:avLst/>
            </a:prstGeom>
          </p:spPr>
          <p:style>
            <a:lnRef idx="0">
              <a:scrgbClr r="0" g="0" b="0"/>
            </a:lnRef>
            <a:fillRef idx="0">
              <a:scrgbClr r="0" g="0" b="0"/>
            </a:fillRef>
            <a:effectRef idx="0">
              <a:scrgbClr r="0" g="0" b="0"/>
            </a:effectRef>
            <a:fontRef idx="minor">
              <a:schemeClr val="lt1"/>
            </a:fontRef>
          </p:style>
          <p:txBody>
            <a:bodyPr lIns="120904" tIns="120904" rIns="120904" bIns="120904" spcCol="1270" anchor="ctr"/>
            <a:lstStyle/>
            <a:p>
              <a:pPr algn="ctr" defTabSz="755650">
                <a:lnSpc>
                  <a:spcPct val="90000"/>
                </a:lnSpc>
                <a:spcAft>
                  <a:spcPct val="35000"/>
                </a:spcAft>
                <a:defRPr/>
              </a:pPr>
              <a:r>
                <a:rPr lang="es-ES" sz="1700" dirty="0"/>
                <a:t>INTOXICACIÓN</a:t>
              </a:r>
            </a:p>
          </p:txBody>
        </p:sp>
      </p:grpSp>
      <p:grpSp>
        <p:nvGrpSpPr>
          <p:cNvPr id="6" name="27 Grupo"/>
          <p:cNvGrpSpPr>
            <a:grpSpLocks/>
          </p:cNvGrpSpPr>
          <p:nvPr/>
        </p:nvGrpSpPr>
        <p:grpSpPr bwMode="auto">
          <a:xfrm>
            <a:off x="4787900" y="3284538"/>
            <a:ext cx="3970338" cy="1728787"/>
            <a:chOff x="0" y="1415832"/>
            <a:chExt cx="3970784" cy="2007871"/>
          </a:xfrm>
        </p:grpSpPr>
        <p:sp>
          <p:nvSpPr>
            <p:cNvPr id="29" name="28 Llamada de flecha hacia arriba"/>
            <p:cNvSpPr/>
            <p:nvPr/>
          </p:nvSpPr>
          <p:spPr>
            <a:xfrm rot="10800000">
              <a:off x="0" y="1415832"/>
              <a:ext cx="3888225" cy="2007871"/>
            </a:xfrm>
            <a:prstGeom prst="upArrowCallou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0" name="Llamada de flecha hacia arriba 4"/>
            <p:cNvSpPr/>
            <p:nvPr/>
          </p:nvSpPr>
          <p:spPr>
            <a:xfrm>
              <a:off x="0" y="1559646"/>
              <a:ext cx="3970784" cy="1045420"/>
            </a:xfrm>
            <a:prstGeom prst="rect">
              <a:avLst/>
            </a:prstGeom>
          </p:spPr>
          <p:style>
            <a:lnRef idx="0">
              <a:scrgbClr r="0" g="0" b="0"/>
            </a:lnRef>
            <a:fillRef idx="0">
              <a:scrgbClr r="0" g="0" b="0"/>
            </a:fillRef>
            <a:effectRef idx="0">
              <a:scrgbClr r="0" g="0" b="0"/>
            </a:effectRef>
            <a:fontRef idx="minor">
              <a:schemeClr val="lt1"/>
            </a:fontRef>
          </p:style>
          <p:txBody>
            <a:bodyPr lIns="128016" tIns="128016" rIns="128016" bIns="128016" spcCol="1270" anchor="ctr"/>
            <a:lstStyle/>
            <a:p>
              <a:pPr algn="ctr" defTabSz="800100">
                <a:lnSpc>
                  <a:spcPct val="90000"/>
                </a:lnSpc>
                <a:spcAft>
                  <a:spcPct val="35000"/>
                </a:spcAft>
                <a:defRPr/>
              </a:pPr>
              <a:r>
                <a:rPr lang="es-ES" sz="1800" dirty="0">
                  <a:cs typeface="Times New Roman" charset="0"/>
                  <a:sym typeface="Symbol" pitchFamily="18" charset="2"/>
                </a:rPr>
                <a:t> </a:t>
              </a:r>
              <a:r>
                <a:rPr lang="es-ES" sz="1800" dirty="0">
                  <a:cs typeface="Times New Roman" charset="0"/>
                </a:rPr>
                <a:t>la probabilidad de que recurran a las drogas para incrementar temporalmente su CAASR </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additive="base">
                                        <p:cTn id="31" dur="500" fill="hold"/>
                                        <p:tgtEl>
                                          <p:spTgt spid="3"/>
                                        </p:tgtEl>
                                        <p:attrNameLst>
                                          <p:attrName>ppt_x</p:attrName>
                                        </p:attrNameLst>
                                      </p:cBhvr>
                                      <p:tavLst>
                                        <p:tav tm="0">
                                          <p:val>
                                            <p:strVal val="#ppt_x"/>
                                          </p:val>
                                        </p:tav>
                                        <p:tav tm="100000">
                                          <p:val>
                                            <p:strVal val="#ppt_x"/>
                                          </p:val>
                                        </p:tav>
                                      </p:tavLst>
                                    </p:anim>
                                    <p:anim calcmode="lin" valueType="num">
                                      <p:cBhvr additive="base">
                                        <p:cTn id="3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s-ES" smtClean="0"/>
              <a:t>Ventajas del modelo</a:t>
            </a:r>
          </a:p>
        </p:txBody>
      </p:sp>
      <p:sp>
        <p:nvSpPr>
          <p:cNvPr id="38915" name="Rectangle 3"/>
          <p:cNvSpPr>
            <a:spLocks noGrp="1" noChangeArrowheads="1"/>
          </p:cNvSpPr>
          <p:nvPr>
            <p:ph idx="1"/>
          </p:nvPr>
        </p:nvSpPr>
        <p:spPr/>
        <p:txBody>
          <a:bodyPr/>
          <a:lstStyle/>
          <a:p>
            <a:pPr algn="just" eaLnBrk="1" hangingPunct="1"/>
            <a:r>
              <a:rPr lang="es-ES" sz="2800" smtClean="0">
                <a:cs typeface="Times New Roman" charset="0"/>
              </a:rPr>
              <a:t>Recupera la psicopatología de la motivación, y trata de hacerlo de un modo científico verificable.</a:t>
            </a:r>
          </a:p>
          <a:p>
            <a:pPr algn="just" eaLnBrk="1" hangingPunct="1"/>
            <a:r>
              <a:rPr lang="es-ES" sz="2800" smtClean="0">
                <a:cs typeface="Times New Roman" charset="0"/>
              </a:rPr>
              <a:t>Muchos aspectos y explicaciones que derivan de esta hipótesis parecen intuitivamente aceptables por los clínicos.</a:t>
            </a:r>
          </a:p>
          <a:p>
            <a:pPr algn="just" eaLnBrk="1" hangingPunct="1"/>
            <a:r>
              <a:rPr lang="es-ES" sz="2800" smtClean="0">
                <a:cs typeface="Times New Roman" charset="0"/>
              </a:rPr>
              <a:t>Ofrece un modelo psicobiológico más completo y más prometedor  que el modelo “convencional” de la drogodependencia</a:t>
            </a:r>
            <a:endParaRPr lang="es-ES" sz="2800" smtClean="0"/>
          </a:p>
        </p:txBody>
      </p:sp>
      <p:sp>
        <p:nvSpPr>
          <p:cNvPr id="32772" name="Text Box 4"/>
          <p:cNvSpPr txBox="1">
            <a:spLocks noChangeArrowheads="1"/>
          </p:cNvSpPr>
          <p:nvPr/>
        </p:nvSpPr>
        <p:spPr bwMode="auto">
          <a:xfrm>
            <a:off x="4953000" y="6248400"/>
            <a:ext cx="3124200" cy="457200"/>
          </a:xfrm>
          <a:prstGeom prst="rect">
            <a:avLst/>
          </a:prstGeom>
          <a:noFill/>
          <a:ln w="9525">
            <a:noFill/>
            <a:miter lim="800000"/>
            <a:headEnd/>
            <a:tailEnd/>
          </a:ln>
        </p:spPr>
        <p:txBody>
          <a:bodyPr>
            <a:spAutoFit/>
          </a:bodyPr>
          <a:lstStyle/>
          <a:p>
            <a:pPr algn="r">
              <a:spcBef>
                <a:spcPct val="50000"/>
              </a:spcBef>
            </a:pPr>
            <a:r>
              <a:rPr lang="es-ES"/>
              <a:t>Caballero, 2005</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anim calcmode="lin" valueType="num">
                                      <p:cBhvr additive="base">
                                        <p:cTn id="7" dur="500" fill="hold"/>
                                        <p:tgtEl>
                                          <p:spTgt spid="389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89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8915">
                                            <p:txEl>
                                              <p:pRg st="1" end="1"/>
                                            </p:txEl>
                                          </p:spTgt>
                                        </p:tgtEl>
                                        <p:attrNameLst>
                                          <p:attrName>style.visibility</p:attrName>
                                        </p:attrNameLst>
                                      </p:cBhvr>
                                      <p:to>
                                        <p:strVal val="visible"/>
                                      </p:to>
                                    </p:set>
                                    <p:anim calcmode="lin" valueType="num">
                                      <p:cBhvr additive="base">
                                        <p:cTn id="13" dur="500" fill="hold"/>
                                        <p:tgtEl>
                                          <p:spTgt spid="3891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89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8915">
                                            <p:txEl>
                                              <p:pRg st="2" end="2"/>
                                            </p:txEl>
                                          </p:spTgt>
                                        </p:tgtEl>
                                        <p:attrNameLst>
                                          <p:attrName>style.visibility</p:attrName>
                                        </p:attrNameLst>
                                      </p:cBhvr>
                                      <p:to>
                                        <p:strVal val="visible"/>
                                      </p:to>
                                    </p:set>
                                    <p:anim calcmode="lin" valueType="num">
                                      <p:cBhvr additive="base">
                                        <p:cTn id="19" dur="500" fill="hold"/>
                                        <p:tgtEl>
                                          <p:spTgt spid="3891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891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s-ES" smtClean="0"/>
              <a:t>Limitaciones del modelo</a:t>
            </a:r>
          </a:p>
        </p:txBody>
      </p:sp>
      <p:sp>
        <p:nvSpPr>
          <p:cNvPr id="33795" name="Rectangle 3"/>
          <p:cNvSpPr>
            <a:spLocks noGrp="1" noChangeArrowheads="1"/>
          </p:cNvSpPr>
          <p:nvPr>
            <p:ph idx="1"/>
          </p:nvPr>
        </p:nvSpPr>
        <p:spPr/>
        <p:txBody>
          <a:bodyPr/>
          <a:lstStyle/>
          <a:p>
            <a:pPr algn="just" eaLnBrk="1" hangingPunct="1"/>
            <a:r>
              <a:rPr lang="es-ES" sz="3600" smtClean="0">
                <a:cs typeface="Times New Roman" charset="0"/>
              </a:rPr>
              <a:t>Se apoya en pocas evidencias científicas.</a:t>
            </a:r>
          </a:p>
          <a:p>
            <a:pPr algn="just" eaLnBrk="1" hangingPunct="1"/>
            <a:r>
              <a:rPr lang="es-ES" sz="3600" smtClean="0">
                <a:cs typeface="Times New Roman" charset="0"/>
              </a:rPr>
              <a:t>La CAASR es un constructo psicobiológico no definido operativamente hasta ahora.</a:t>
            </a:r>
          </a:p>
          <a:p>
            <a:pPr algn="just" eaLnBrk="1" hangingPunct="1"/>
            <a:r>
              <a:rPr lang="es-ES" sz="3600" smtClean="0">
                <a:cs typeface="Times New Roman" charset="0"/>
              </a:rPr>
              <a:t>Riesgo de que resulte un constructo tautológico.</a:t>
            </a:r>
          </a:p>
        </p:txBody>
      </p:sp>
      <p:sp>
        <p:nvSpPr>
          <p:cNvPr id="33796" name="Text Box 4"/>
          <p:cNvSpPr txBox="1">
            <a:spLocks noChangeArrowheads="1"/>
          </p:cNvSpPr>
          <p:nvPr/>
        </p:nvSpPr>
        <p:spPr bwMode="auto">
          <a:xfrm>
            <a:off x="5029200" y="6324600"/>
            <a:ext cx="3581400" cy="457200"/>
          </a:xfrm>
          <a:prstGeom prst="rect">
            <a:avLst/>
          </a:prstGeom>
          <a:noFill/>
          <a:ln w="9525">
            <a:noFill/>
            <a:miter lim="800000"/>
            <a:headEnd/>
            <a:tailEnd/>
          </a:ln>
        </p:spPr>
        <p:txBody>
          <a:bodyPr>
            <a:spAutoFit/>
          </a:bodyPr>
          <a:lstStyle/>
          <a:p>
            <a:pPr algn="r">
              <a:spcBef>
                <a:spcPct val="50000"/>
              </a:spcBef>
            </a:pPr>
            <a:r>
              <a:rPr lang="es-ES"/>
              <a:t>Caballero, 2005</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1026"/>
          <p:cNvSpPr>
            <a:spLocks noGrp="1" noChangeArrowheads="1"/>
          </p:cNvSpPr>
          <p:nvPr>
            <p:ph type="title"/>
          </p:nvPr>
        </p:nvSpPr>
        <p:spPr>
          <a:xfrm>
            <a:off x="317500" y="52388"/>
            <a:ext cx="8637588" cy="1431925"/>
          </a:xfrm>
        </p:spPr>
        <p:txBody>
          <a:bodyPr rtlCol="0">
            <a:normAutofit fontScale="90000"/>
          </a:bodyPr>
          <a:lstStyle/>
          <a:p>
            <a:pPr eaLnBrk="1" fontAlgn="auto" hangingPunct="1">
              <a:spcAft>
                <a:spcPts val="0"/>
              </a:spcAft>
              <a:defRPr/>
            </a:pPr>
            <a:r>
              <a:rPr lang="es-ES" smtClean="0"/>
              <a:t>Hipótesis evolucionistas en drogodependencias</a:t>
            </a:r>
          </a:p>
        </p:txBody>
      </p:sp>
      <p:sp>
        <p:nvSpPr>
          <p:cNvPr id="84995" name="Rectangle 1027"/>
          <p:cNvSpPr>
            <a:spLocks noGrp="1" noChangeArrowheads="1"/>
          </p:cNvSpPr>
          <p:nvPr>
            <p:ph idx="1"/>
          </p:nvPr>
        </p:nvSpPr>
        <p:spPr/>
        <p:txBody>
          <a:bodyPr rtlCol="0">
            <a:normAutofit fontScale="92500"/>
          </a:bodyPr>
          <a:lstStyle/>
          <a:p>
            <a:pPr eaLnBrk="1" fontAlgn="auto" hangingPunct="1">
              <a:lnSpc>
                <a:spcPct val="90000"/>
              </a:lnSpc>
              <a:spcAft>
                <a:spcPts val="0"/>
              </a:spcAft>
              <a:buFont typeface="Arial" pitchFamily="34" charset="0"/>
              <a:buChar char="•"/>
              <a:defRPr/>
            </a:pPr>
            <a:r>
              <a:rPr lang="es-ES" sz="2800" dirty="0" err="1" smtClean="0"/>
              <a:t>Coevolución</a:t>
            </a:r>
            <a:r>
              <a:rPr lang="es-ES" sz="2800" dirty="0" smtClean="0"/>
              <a:t> de herbívoros y plantas</a:t>
            </a:r>
          </a:p>
          <a:p>
            <a:pPr eaLnBrk="1" fontAlgn="auto" hangingPunct="1">
              <a:lnSpc>
                <a:spcPct val="90000"/>
              </a:lnSpc>
              <a:spcAft>
                <a:spcPts val="0"/>
              </a:spcAft>
              <a:buFont typeface="Arial" pitchFamily="34" charset="0"/>
              <a:buChar char="•"/>
              <a:defRPr/>
            </a:pPr>
            <a:r>
              <a:rPr lang="es-ES" sz="2800" b="1" dirty="0" smtClean="0">
                <a:solidFill>
                  <a:schemeClr val="hlink"/>
                </a:solidFill>
              </a:rPr>
              <a:t>Evolución de los sistemas emocionales</a:t>
            </a:r>
          </a:p>
          <a:p>
            <a:pPr lvl="1" eaLnBrk="1" fontAlgn="auto" hangingPunct="1">
              <a:lnSpc>
                <a:spcPct val="90000"/>
              </a:lnSpc>
              <a:spcAft>
                <a:spcPts val="0"/>
              </a:spcAft>
              <a:buFont typeface="Arial" pitchFamily="34" charset="0"/>
              <a:buChar char="–"/>
              <a:defRPr/>
            </a:pPr>
            <a:r>
              <a:rPr lang="es-ES" sz="2400" dirty="0" smtClean="0"/>
              <a:t>Sistema </a:t>
            </a:r>
            <a:r>
              <a:rPr lang="es-ES" sz="2400" dirty="0" err="1" smtClean="0"/>
              <a:t>dopaminérgico</a:t>
            </a:r>
            <a:endParaRPr lang="es-ES" sz="2400" dirty="0" smtClean="0"/>
          </a:p>
          <a:p>
            <a:pPr lvl="2" algn="just" eaLnBrk="1" fontAlgn="auto" hangingPunct="1">
              <a:lnSpc>
                <a:spcPct val="90000"/>
              </a:lnSpc>
              <a:spcAft>
                <a:spcPts val="0"/>
              </a:spcAft>
              <a:buFont typeface="Arial" pitchFamily="34" charset="0"/>
              <a:buChar char="•"/>
              <a:defRPr/>
            </a:pPr>
            <a:r>
              <a:rPr lang="es-ES" sz="2000" dirty="0" smtClean="0">
                <a:cs typeface="Times New Roman" charset="0"/>
              </a:rPr>
              <a:t>Hipótesis hedónica del desajuste</a:t>
            </a:r>
          </a:p>
          <a:p>
            <a:pPr lvl="2" algn="just" eaLnBrk="1" fontAlgn="auto" hangingPunct="1">
              <a:lnSpc>
                <a:spcPct val="90000"/>
              </a:lnSpc>
              <a:spcAft>
                <a:spcPts val="0"/>
              </a:spcAft>
              <a:buFont typeface="Arial" pitchFamily="34" charset="0"/>
              <a:buChar char="•"/>
              <a:defRPr/>
            </a:pPr>
            <a:r>
              <a:rPr lang="es-ES" sz="2000" dirty="0" smtClean="0"/>
              <a:t>Hipótesis de la </a:t>
            </a:r>
            <a:r>
              <a:rPr lang="es-ES" sz="2000" dirty="0" err="1" smtClean="0"/>
              <a:t>saliencia</a:t>
            </a:r>
            <a:r>
              <a:rPr lang="es-ES" sz="2000" dirty="0" smtClean="0"/>
              <a:t> del incentivo</a:t>
            </a:r>
          </a:p>
          <a:p>
            <a:pPr lvl="2" algn="just" eaLnBrk="1" fontAlgn="auto" hangingPunct="1">
              <a:lnSpc>
                <a:spcPct val="90000"/>
              </a:lnSpc>
              <a:spcAft>
                <a:spcPts val="0"/>
              </a:spcAft>
              <a:buFont typeface="Arial" pitchFamily="34" charset="0"/>
              <a:buChar char="•"/>
              <a:defRPr/>
            </a:pPr>
            <a:r>
              <a:rPr lang="es-ES" sz="2000" dirty="0" smtClean="0"/>
              <a:t>Hipótesis CAASR</a:t>
            </a:r>
          </a:p>
          <a:p>
            <a:pPr lvl="1" eaLnBrk="1" fontAlgn="auto" hangingPunct="1">
              <a:lnSpc>
                <a:spcPct val="90000"/>
              </a:lnSpc>
              <a:spcAft>
                <a:spcPts val="0"/>
              </a:spcAft>
              <a:buFont typeface="Arial" pitchFamily="34" charset="0"/>
              <a:buChar char="–"/>
              <a:defRPr/>
            </a:pPr>
            <a:r>
              <a:rPr lang="es-ES" sz="2400" dirty="0" smtClean="0"/>
              <a:t>Sistema </a:t>
            </a:r>
            <a:r>
              <a:rPr lang="es-ES" sz="2400" dirty="0" err="1" smtClean="0"/>
              <a:t>opioide</a:t>
            </a:r>
            <a:endParaRPr lang="es-ES" sz="2400" dirty="0" smtClean="0"/>
          </a:p>
          <a:p>
            <a:pPr eaLnBrk="1" fontAlgn="auto" hangingPunct="1">
              <a:lnSpc>
                <a:spcPct val="90000"/>
              </a:lnSpc>
              <a:spcAft>
                <a:spcPts val="0"/>
              </a:spcAft>
              <a:buFont typeface="Arial" pitchFamily="34" charset="0"/>
              <a:buChar char="•"/>
              <a:defRPr/>
            </a:pPr>
            <a:r>
              <a:rPr lang="es-ES" sz="2800" dirty="0" smtClean="0"/>
              <a:t>Apego</a:t>
            </a:r>
          </a:p>
          <a:p>
            <a:pPr eaLnBrk="1" fontAlgn="auto" hangingPunct="1">
              <a:lnSpc>
                <a:spcPct val="90000"/>
              </a:lnSpc>
              <a:spcAft>
                <a:spcPts val="0"/>
              </a:spcAft>
              <a:buFont typeface="Arial" pitchFamily="34" charset="0"/>
              <a:buChar char="•"/>
              <a:defRPr/>
            </a:pPr>
            <a:r>
              <a:rPr lang="es-ES" sz="2800" dirty="0" smtClean="0"/>
              <a:t>Historia vital y asunción de riesgos</a:t>
            </a:r>
          </a:p>
          <a:p>
            <a:pPr eaLnBrk="1" fontAlgn="auto" hangingPunct="1">
              <a:lnSpc>
                <a:spcPct val="90000"/>
              </a:lnSpc>
              <a:spcAft>
                <a:spcPts val="0"/>
              </a:spcAft>
              <a:buFont typeface="Arial" pitchFamily="34" charset="0"/>
              <a:buChar char="•"/>
              <a:defRPr/>
            </a:pPr>
            <a:r>
              <a:rPr lang="es-ES" sz="2800" dirty="0" smtClean="0"/>
              <a:t>Dominio y dependencia social</a:t>
            </a:r>
          </a:p>
          <a:p>
            <a:pPr eaLnBrk="1" hangingPunct="1"/>
            <a:r>
              <a:rPr lang="es-ES" sz="2800" dirty="0" smtClean="0"/>
              <a:t>Neurobiología, personalidad y consumo de alcohol</a:t>
            </a:r>
            <a:endParaRPr lang="es-ES" sz="2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1000" fill="hold"/>
                                        <p:tgtEl>
                                          <p:spTgt spid="84995">
                                            <p:txEl>
                                              <p:pRg st="6" end="6"/>
                                            </p:txEl>
                                          </p:spTgt>
                                        </p:tgtEl>
                                        <p:attrNameLst>
                                          <p:attrName>style.color</p:attrName>
                                        </p:attrNameLst>
                                      </p:cBhvr>
                                      <p:to>
                                        <a:srgbClr val="FC551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457200" y="274638"/>
            <a:ext cx="8229600" cy="777875"/>
          </a:xfrm>
        </p:spPr>
        <p:txBody>
          <a:bodyPr/>
          <a:lstStyle/>
          <a:p>
            <a:pPr eaLnBrk="1" hangingPunct="1"/>
            <a:r>
              <a:rPr lang="es-ES" smtClean="0">
                <a:cs typeface="Times New Roman" charset="0"/>
              </a:rPr>
              <a:t>Placer hedónico de recibir una recompensa</a:t>
            </a:r>
            <a:endParaRPr lang="es-ES" smtClean="0"/>
          </a:p>
        </p:txBody>
      </p:sp>
      <p:sp>
        <p:nvSpPr>
          <p:cNvPr id="35843" name="Rectangle 3"/>
          <p:cNvSpPr>
            <a:spLocks noGrp="1" noChangeArrowheads="1"/>
          </p:cNvSpPr>
          <p:nvPr>
            <p:ph idx="1"/>
          </p:nvPr>
        </p:nvSpPr>
        <p:spPr>
          <a:xfrm>
            <a:off x="457200" y="1412875"/>
            <a:ext cx="8229600" cy="4713288"/>
          </a:xfrm>
        </p:spPr>
        <p:txBody>
          <a:bodyPr/>
          <a:lstStyle/>
          <a:p>
            <a:pPr eaLnBrk="1" hangingPunct="1"/>
            <a:r>
              <a:rPr lang="es-ES" smtClean="0">
                <a:cs typeface="Times New Roman" charset="0"/>
              </a:rPr>
              <a:t>relacionado con la percepción de seguridad </a:t>
            </a:r>
            <a:r>
              <a:rPr lang="es-ES" smtClean="0"/>
              <a:t>frente a potenciales riesgos para la supervivencia y la reproducción</a:t>
            </a:r>
            <a:r>
              <a:rPr lang="es-ES" smtClean="0">
                <a:cs typeface="Times New Roman" charset="0"/>
              </a:rPr>
              <a:t> </a:t>
            </a:r>
          </a:p>
          <a:p>
            <a:pPr eaLnBrk="1" hangingPunct="1"/>
            <a:r>
              <a:rPr lang="es-ES" smtClean="0">
                <a:cs typeface="Times New Roman" charset="0"/>
              </a:rPr>
              <a:t>mediado por  los sistemas opioides (SO) del cerebro</a:t>
            </a:r>
          </a:p>
          <a:p>
            <a:pPr eaLnBrk="1" hangingPunct="1"/>
            <a:r>
              <a:rPr lang="es-ES" smtClean="0">
                <a:cs typeface="Times New Roman" charset="0"/>
              </a:rPr>
              <a:t>puede ser evocado por:</a:t>
            </a:r>
          </a:p>
          <a:p>
            <a:pPr lvl="2" eaLnBrk="1" hangingPunct="1"/>
            <a:r>
              <a:rPr lang="es-ES" smtClean="0">
                <a:cs typeface="Times New Roman" charset="0"/>
              </a:rPr>
              <a:t>ciertas interacciones sociales (</a:t>
            </a:r>
            <a:r>
              <a:rPr lang="es-ES" smtClean="0"/>
              <a:t>ser querido, sexo, juego)</a:t>
            </a:r>
            <a:endParaRPr lang="es-ES" smtClean="0">
              <a:cs typeface="Times New Roman" charset="0"/>
            </a:endParaRPr>
          </a:p>
          <a:p>
            <a:pPr lvl="2" eaLnBrk="1" hangingPunct="1"/>
            <a:r>
              <a:rPr lang="es-ES" smtClean="0">
                <a:cs typeface="Times New Roman" charset="0"/>
              </a:rPr>
              <a:t>o por la consumación de recompensas no sociales (comida)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5843">
                                            <p:txEl>
                                              <p:pRg st="0" end="0"/>
                                            </p:txEl>
                                          </p:spTgt>
                                        </p:tgtEl>
                                        <p:attrNameLst>
                                          <p:attrName>style.visibility</p:attrName>
                                        </p:attrNameLst>
                                      </p:cBhvr>
                                      <p:to>
                                        <p:strVal val="visible"/>
                                      </p:to>
                                    </p:set>
                                    <p:anim calcmode="lin" valueType="num">
                                      <p:cBhvr additive="base">
                                        <p:cTn id="7" dur="500" fill="hold"/>
                                        <p:tgtEl>
                                          <p:spTgt spid="3584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584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5843">
                                            <p:txEl>
                                              <p:pRg st="1" end="1"/>
                                            </p:txEl>
                                          </p:spTgt>
                                        </p:tgtEl>
                                        <p:attrNameLst>
                                          <p:attrName>style.visibility</p:attrName>
                                        </p:attrNameLst>
                                      </p:cBhvr>
                                      <p:to>
                                        <p:strVal val="visible"/>
                                      </p:to>
                                    </p:set>
                                    <p:anim calcmode="lin" valueType="num">
                                      <p:cBhvr additive="base">
                                        <p:cTn id="13" dur="500" fill="hold"/>
                                        <p:tgtEl>
                                          <p:spTgt spid="3584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584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5843">
                                            <p:txEl>
                                              <p:pRg st="2" end="2"/>
                                            </p:txEl>
                                          </p:spTgt>
                                        </p:tgtEl>
                                        <p:attrNameLst>
                                          <p:attrName>style.visibility</p:attrName>
                                        </p:attrNameLst>
                                      </p:cBhvr>
                                      <p:to>
                                        <p:strVal val="visible"/>
                                      </p:to>
                                    </p:set>
                                    <p:anim calcmode="lin" valueType="num">
                                      <p:cBhvr additive="base">
                                        <p:cTn id="19" dur="500" fill="hold"/>
                                        <p:tgtEl>
                                          <p:spTgt spid="3584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584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5843">
                                            <p:txEl>
                                              <p:pRg st="3" end="3"/>
                                            </p:txEl>
                                          </p:spTgt>
                                        </p:tgtEl>
                                        <p:attrNameLst>
                                          <p:attrName>style.visibility</p:attrName>
                                        </p:attrNameLst>
                                      </p:cBhvr>
                                      <p:to>
                                        <p:strVal val="visible"/>
                                      </p:to>
                                    </p:set>
                                    <p:anim calcmode="lin" valueType="num">
                                      <p:cBhvr additive="base">
                                        <p:cTn id="23" dur="500" fill="hold"/>
                                        <p:tgtEl>
                                          <p:spTgt spid="3584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584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5843">
                                            <p:txEl>
                                              <p:pRg st="4" end="4"/>
                                            </p:txEl>
                                          </p:spTgt>
                                        </p:tgtEl>
                                        <p:attrNameLst>
                                          <p:attrName>style.visibility</p:attrName>
                                        </p:attrNameLst>
                                      </p:cBhvr>
                                      <p:to>
                                        <p:strVal val="visible"/>
                                      </p:to>
                                    </p:set>
                                    <p:anim calcmode="lin" valueType="num">
                                      <p:cBhvr additive="base">
                                        <p:cTn id="27" dur="500" fill="hold"/>
                                        <p:tgtEl>
                                          <p:spTgt spid="3584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584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250825" y="333375"/>
            <a:ext cx="8637588" cy="701675"/>
          </a:xfrm>
        </p:spPr>
        <p:txBody>
          <a:bodyPr/>
          <a:lstStyle/>
          <a:p>
            <a:pPr eaLnBrk="1" hangingPunct="1"/>
            <a:r>
              <a:rPr lang="es-ES" sz="4000" smtClean="0"/>
              <a:t>Sistema opioide y vínculos sociales</a:t>
            </a:r>
          </a:p>
        </p:txBody>
      </p:sp>
      <p:sp>
        <p:nvSpPr>
          <p:cNvPr id="43011" name="Rectangle 3"/>
          <p:cNvSpPr>
            <a:spLocks noGrp="1" noChangeArrowheads="1"/>
          </p:cNvSpPr>
          <p:nvPr>
            <p:ph idx="1"/>
          </p:nvPr>
        </p:nvSpPr>
        <p:spPr>
          <a:xfrm>
            <a:off x="457200" y="1196975"/>
            <a:ext cx="8229600" cy="4929188"/>
          </a:xfrm>
        </p:spPr>
        <p:txBody>
          <a:bodyPr/>
          <a:lstStyle/>
          <a:p>
            <a:pPr eaLnBrk="1" hangingPunct="1"/>
            <a:r>
              <a:rPr lang="es-ES" sz="2800" smtClean="0">
                <a:cs typeface="Times New Roman" charset="0"/>
              </a:rPr>
              <a:t>El SO juega un papel importante en el desarrollo de dependencia social y de apego. </a:t>
            </a:r>
          </a:p>
          <a:p>
            <a:pPr eaLnBrk="1" hangingPunct="1"/>
            <a:r>
              <a:rPr lang="es-ES" sz="2800" smtClean="0">
                <a:cs typeface="Times New Roman" charset="0"/>
              </a:rPr>
              <a:t>El SO cerebral habría asegurado a los mamíferos la tendencia a mantener vínculos sociales filiativos que resultaron adaptativos a lo largo del curso de la evolución. </a:t>
            </a:r>
          </a:p>
          <a:p>
            <a:pPr eaLnBrk="1" hangingPunct="1"/>
            <a:r>
              <a:rPr lang="es-ES" sz="2800" smtClean="0">
                <a:cs typeface="Times New Roman" charset="0"/>
              </a:rPr>
              <a:t>Diversos hallazgos experimentales apoyan esta relación entre el SO y los vínculos sociales.</a:t>
            </a:r>
          </a:p>
          <a:p>
            <a:pPr eaLnBrk="1" hangingPunct="1"/>
            <a:endParaRPr lang="es-ES" sz="280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3011">
                                            <p:txEl>
                                              <p:pRg st="0" end="0"/>
                                            </p:txEl>
                                          </p:spTgt>
                                        </p:tgtEl>
                                        <p:attrNameLst>
                                          <p:attrName>style.visibility</p:attrName>
                                        </p:attrNameLst>
                                      </p:cBhvr>
                                      <p:to>
                                        <p:strVal val="visible"/>
                                      </p:to>
                                    </p:set>
                                    <p:anim calcmode="lin" valueType="num">
                                      <p:cBhvr additive="base">
                                        <p:cTn id="7" dur="500" fill="hold"/>
                                        <p:tgtEl>
                                          <p:spTgt spid="430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30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3011">
                                            <p:txEl>
                                              <p:pRg st="1" end="1"/>
                                            </p:txEl>
                                          </p:spTgt>
                                        </p:tgtEl>
                                        <p:attrNameLst>
                                          <p:attrName>style.visibility</p:attrName>
                                        </p:attrNameLst>
                                      </p:cBhvr>
                                      <p:to>
                                        <p:strVal val="visible"/>
                                      </p:to>
                                    </p:set>
                                    <p:anim calcmode="lin" valueType="num">
                                      <p:cBhvr additive="base">
                                        <p:cTn id="13" dur="500" fill="hold"/>
                                        <p:tgtEl>
                                          <p:spTgt spid="4301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30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3011">
                                            <p:txEl>
                                              <p:pRg st="2" end="2"/>
                                            </p:txEl>
                                          </p:spTgt>
                                        </p:tgtEl>
                                        <p:attrNameLst>
                                          <p:attrName>style.visibility</p:attrName>
                                        </p:attrNameLst>
                                      </p:cBhvr>
                                      <p:to>
                                        <p:strVal val="visible"/>
                                      </p:to>
                                    </p:set>
                                    <p:anim calcmode="lin" valueType="num">
                                      <p:cBhvr additive="base">
                                        <p:cTn id="19" dur="500" fill="hold"/>
                                        <p:tgtEl>
                                          <p:spTgt spid="4301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3011">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s-ES" smtClean="0"/>
              <a:t>Hallazgos experimentales</a:t>
            </a:r>
          </a:p>
        </p:txBody>
      </p:sp>
      <p:sp>
        <p:nvSpPr>
          <p:cNvPr id="44035" name="Rectangle 3"/>
          <p:cNvSpPr>
            <a:spLocks noGrp="1" noChangeArrowheads="1"/>
          </p:cNvSpPr>
          <p:nvPr>
            <p:ph idx="1"/>
          </p:nvPr>
        </p:nvSpPr>
        <p:spPr>
          <a:xfrm>
            <a:off x="304800" y="1752600"/>
            <a:ext cx="8208963" cy="4114800"/>
          </a:xfrm>
        </p:spPr>
        <p:txBody>
          <a:bodyPr rtlCol="0">
            <a:normAutofit lnSpcReduction="10000"/>
          </a:bodyPr>
          <a:lstStyle/>
          <a:p>
            <a:pPr eaLnBrk="1" fontAlgn="auto" hangingPunct="1">
              <a:lnSpc>
                <a:spcPct val="90000"/>
              </a:lnSpc>
              <a:spcAft>
                <a:spcPts val="0"/>
              </a:spcAft>
              <a:buFont typeface="Arial" pitchFamily="34" charset="0"/>
              <a:buChar char="•"/>
              <a:defRPr/>
            </a:pPr>
            <a:r>
              <a:rPr lang="es-ES" sz="2600" dirty="0" smtClean="0">
                <a:cs typeface="Times New Roman" charset="0"/>
              </a:rPr>
              <a:t>Los </a:t>
            </a:r>
            <a:r>
              <a:rPr lang="es-ES" sz="2600" dirty="0" err="1" smtClean="0">
                <a:cs typeface="Times New Roman" charset="0"/>
              </a:rPr>
              <a:t>opioides</a:t>
            </a:r>
            <a:r>
              <a:rPr lang="es-ES" sz="2600" dirty="0" smtClean="0">
                <a:cs typeface="Times New Roman" charset="0"/>
              </a:rPr>
              <a:t> que estimulan los receptores </a:t>
            </a:r>
            <a:r>
              <a:rPr lang="es-ES" sz="2600" i="1" dirty="0" smtClean="0">
                <a:cs typeface="Times New Roman" charset="0"/>
              </a:rPr>
              <a:t>mu, </a:t>
            </a:r>
            <a:r>
              <a:rPr lang="es-ES" sz="2600" dirty="0" smtClean="0">
                <a:cs typeface="Times New Roman" charset="0"/>
              </a:rPr>
              <a:t>a dosis no sedantes, reducen los índices de ansiedad de separación en modelos animales. </a:t>
            </a:r>
          </a:p>
          <a:p>
            <a:pPr eaLnBrk="1" fontAlgn="auto" hangingPunct="1">
              <a:lnSpc>
                <a:spcPct val="90000"/>
              </a:lnSpc>
              <a:spcAft>
                <a:spcPts val="0"/>
              </a:spcAft>
              <a:buFont typeface="Arial" pitchFamily="34" charset="0"/>
              <a:buChar char="•"/>
              <a:defRPr/>
            </a:pPr>
            <a:r>
              <a:rPr lang="es-ES" sz="2600" dirty="0" smtClean="0">
                <a:cs typeface="Times New Roman" charset="0"/>
              </a:rPr>
              <a:t>La administración aguda de dosis no sedativas de morfina disminuye el grado y frecuencia de la conducta </a:t>
            </a:r>
            <a:r>
              <a:rPr lang="es-ES" sz="2600" dirty="0" err="1" smtClean="0">
                <a:cs typeface="Times New Roman" charset="0"/>
              </a:rPr>
              <a:t>filiativa</a:t>
            </a:r>
            <a:r>
              <a:rPr lang="es-ES" sz="2600" dirty="0" smtClean="0">
                <a:cs typeface="Times New Roman" charset="0"/>
              </a:rPr>
              <a:t> en animales. </a:t>
            </a:r>
          </a:p>
          <a:p>
            <a:pPr eaLnBrk="1" fontAlgn="auto" hangingPunct="1">
              <a:lnSpc>
                <a:spcPct val="90000"/>
              </a:lnSpc>
              <a:spcAft>
                <a:spcPts val="0"/>
              </a:spcAft>
              <a:buFont typeface="Arial" pitchFamily="34" charset="0"/>
              <a:buChar char="•"/>
              <a:defRPr/>
            </a:pPr>
            <a:r>
              <a:rPr lang="es-ES" sz="2600" dirty="0" smtClean="0">
                <a:cs typeface="Times New Roman" charset="0"/>
              </a:rPr>
              <a:t>La abstinencia de opiáceos precipitada con </a:t>
            </a:r>
            <a:r>
              <a:rPr lang="es-ES" sz="2600" dirty="0" err="1" smtClean="0">
                <a:cs typeface="Times New Roman" charset="0"/>
              </a:rPr>
              <a:t>naloxona</a:t>
            </a:r>
            <a:r>
              <a:rPr lang="es-ES" sz="2600" dirty="0" smtClean="0">
                <a:cs typeface="Times New Roman" charset="0"/>
              </a:rPr>
              <a:t> incrementa las conductas </a:t>
            </a:r>
            <a:r>
              <a:rPr lang="es-ES" sz="2600" dirty="0" err="1" smtClean="0">
                <a:cs typeface="Times New Roman" charset="0"/>
              </a:rPr>
              <a:t>filiativas</a:t>
            </a:r>
            <a:r>
              <a:rPr lang="es-ES" sz="2600" dirty="0" smtClean="0">
                <a:cs typeface="Times New Roman" charset="0"/>
              </a:rPr>
              <a:t> </a:t>
            </a:r>
          </a:p>
          <a:p>
            <a:pPr eaLnBrk="1" fontAlgn="auto" hangingPunct="1">
              <a:lnSpc>
                <a:spcPct val="90000"/>
              </a:lnSpc>
              <a:spcAft>
                <a:spcPts val="0"/>
              </a:spcAft>
              <a:buFont typeface="Arial" pitchFamily="34" charset="0"/>
              <a:buChar char="•"/>
              <a:defRPr/>
            </a:pPr>
            <a:r>
              <a:rPr lang="es-ES" sz="2600" dirty="0" smtClean="0">
                <a:cs typeface="Times New Roman" charset="0"/>
              </a:rPr>
              <a:t>La administración de dosis altas de </a:t>
            </a:r>
            <a:r>
              <a:rPr lang="es-ES" sz="2600" dirty="0" err="1" smtClean="0">
                <a:cs typeface="Times New Roman" charset="0"/>
              </a:rPr>
              <a:t>naloxona</a:t>
            </a:r>
            <a:r>
              <a:rPr lang="es-ES" sz="2600" dirty="0" smtClean="0">
                <a:cs typeface="Times New Roman" charset="0"/>
              </a:rPr>
              <a:t> a voluntarios sanos produce un incremento de la tensión, ansiedad, irritabilidad y depresión. </a:t>
            </a:r>
            <a:endParaRPr lang="es-ES" sz="26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4035">
                                            <p:txEl>
                                              <p:pRg st="0" end="0"/>
                                            </p:txEl>
                                          </p:spTgt>
                                        </p:tgtEl>
                                        <p:attrNameLst>
                                          <p:attrName>style.visibility</p:attrName>
                                        </p:attrNameLst>
                                      </p:cBhvr>
                                      <p:to>
                                        <p:strVal val="visible"/>
                                      </p:to>
                                    </p:set>
                                    <p:anim calcmode="lin" valueType="num">
                                      <p:cBhvr additive="base">
                                        <p:cTn id="7" dur="500" fill="hold"/>
                                        <p:tgtEl>
                                          <p:spTgt spid="4403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40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4035">
                                            <p:txEl>
                                              <p:pRg st="1" end="1"/>
                                            </p:txEl>
                                          </p:spTgt>
                                        </p:tgtEl>
                                        <p:attrNameLst>
                                          <p:attrName>style.visibility</p:attrName>
                                        </p:attrNameLst>
                                      </p:cBhvr>
                                      <p:to>
                                        <p:strVal val="visible"/>
                                      </p:to>
                                    </p:set>
                                    <p:anim calcmode="lin" valueType="num">
                                      <p:cBhvr additive="base">
                                        <p:cTn id="13" dur="500" fill="hold"/>
                                        <p:tgtEl>
                                          <p:spTgt spid="4403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403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4035">
                                            <p:txEl>
                                              <p:pRg st="2" end="2"/>
                                            </p:txEl>
                                          </p:spTgt>
                                        </p:tgtEl>
                                        <p:attrNameLst>
                                          <p:attrName>style.visibility</p:attrName>
                                        </p:attrNameLst>
                                      </p:cBhvr>
                                      <p:to>
                                        <p:strVal val="visible"/>
                                      </p:to>
                                    </p:set>
                                    <p:anim calcmode="lin" valueType="num">
                                      <p:cBhvr additive="base">
                                        <p:cTn id="19" dur="500" fill="hold"/>
                                        <p:tgtEl>
                                          <p:spTgt spid="4403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403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4035">
                                            <p:txEl>
                                              <p:pRg st="3" end="3"/>
                                            </p:txEl>
                                          </p:spTgt>
                                        </p:tgtEl>
                                        <p:attrNameLst>
                                          <p:attrName>style.visibility</p:attrName>
                                        </p:attrNameLst>
                                      </p:cBhvr>
                                      <p:to>
                                        <p:strVal val="visible"/>
                                      </p:to>
                                    </p:set>
                                    <p:anim calcmode="lin" valueType="num">
                                      <p:cBhvr additive="base">
                                        <p:cTn id="25" dur="500" fill="hold"/>
                                        <p:tgtEl>
                                          <p:spTgt spid="4403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403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317500" y="782638"/>
            <a:ext cx="8637588" cy="701675"/>
          </a:xfrm>
        </p:spPr>
        <p:txBody>
          <a:bodyPr/>
          <a:lstStyle/>
          <a:p>
            <a:pPr eaLnBrk="1" hangingPunct="1"/>
            <a:r>
              <a:rPr lang="es-ES" sz="4000" smtClean="0"/>
              <a:t>Vinculación y consumo de opiáceos</a:t>
            </a:r>
          </a:p>
        </p:txBody>
      </p:sp>
      <p:sp>
        <p:nvSpPr>
          <p:cNvPr id="45059" name="Rectangle 3"/>
          <p:cNvSpPr>
            <a:spLocks noGrp="1" noChangeArrowheads="1"/>
          </p:cNvSpPr>
          <p:nvPr>
            <p:ph idx="1"/>
          </p:nvPr>
        </p:nvSpPr>
        <p:spPr>
          <a:xfrm>
            <a:off x="304800" y="1676400"/>
            <a:ext cx="8208963" cy="4114800"/>
          </a:xfrm>
        </p:spPr>
        <p:txBody>
          <a:bodyPr rtlCol="0">
            <a:normAutofit fontScale="92500" lnSpcReduction="20000"/>
          </a:bodyPr>
          <a:lstStyle/>
          <a:p>
            <a:pPr algn="just" eaLnBrk="1" fontAlgn="auto" hangingPunct="1">
              <a:lnSpc>
                <a:spcPct val="90000"/>
              </a:lnSpc>
              <a:spcAft>
                <a:spcPts val="0"/>
              </a:spcAft>
              <a:buFont typeface="Arial" pitchFamily="34" charset="0"/>
              <a:buChar char="•"/>
              <a:defRPr/>
            </a:pPr>
            <a:r>
              <a:rPr lang="es-ES" sz="2800" dirty="0" smtClean="0">
                <a:cs typeface="Times New Roman" charset="0"/>
              </a:rPr>
              <a:t>La vinculación social puede ser el modelo ideal para alcanzar estados placenteros, pero sus costes son muy anteriores a los beneficios. </a:t>
            </a:r>
          </a:p>
          <a:p>
            <a:pPr algn="just" eaLnBrk="1" fontAlgn="auto" hangingPunct="1">
              <a:lnSpc>
                <a:spcPct val="90000"/>
              </a:lnSpc>
              <a:spcAft>
                <a:spcPts val="0"/>
              </a:spcAft>
              <a:buFont typeface="Arial" pitchFamily="34" charset="0"/>
              <a:buChar char="•"/>
              <a:defRPr/>
            </a:pPr>
            <a:r>
              <a:rPr lang="es-ES" sz="2800" dirty="0" smtClean="0">
                <a:cs typeface="Times New Roman" charset="0"/>
              </a:rPr>
              <a:t>Los opiáceos producen sentimientos placenteros predecibles con menor coste interpersonal que el asociado a la vinculación. </a:t>
            </a:r>
          </a:p>
          <a:p>
            <a:pPr algn="just" eaLnBrk="1" fontAlgn="auto" hangingPunct="1">
              <a:lnSpc>
                <a:spcPct val="90000"/>
              </a:lnSpc>
              <a:spcAft>
                <a:spcPts val="0"/>
              </a:spcAft>
              <a:buFont typeface="Arial" pitchFamily="34" charset="0"/>
              <a:buChar char="•"/>
              <a:defRPr/>
            </a:pPr>
            <a:r>
              <a:rPr lang="es-ES" sz="2800" dirty="0" smtClean="0">
                <a:cs typeface="Times New Roman" charset="0"/>
              </a:rPr>
              <a:t>Para personas sin habilidades sociales, la autoinducción de placer por medio de opiáceos puede ser una vía de atenuación de sentimientos persistentes de aislamiento social. </a:t>
            </a:r>
          </a:p>
          <a:p>
            <a:pPr algn="just" eaLnBrk="1" fontAlgn="auto" hangingPunct="1">
              <a:lnSpc>
                <a:spcPct val="90000"/>
              </a:lnSpc>
              <a:spcAft>
                <a:spcPts val="0"/>
              </a:spcAft>
              <a:buFont typeface="Arial" pitchFamily="34" charset="0"/>
              <a:buChar char="•"/>
              <a:defRPr/>
            </a:pPr>
            <a:r>
              <a:rPr lang="es-ES" sz="2800" dirty="0" smtClean="0">
                <a:cs typeface="Times New Roman" charset="0"/>
              </a:rPr>
              <a:t>Los adictos a opiáceos se comprometen menos en conductas de vinculación.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 calcmode="lin" valueType="num">
                                      <p:cBhvr additive="base">
                                        <p:cTn id="7" dur="500" fill="hold"/>
                                        <p:tgtEl>
                                          <p:spTgt spid="4505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505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5059">
                                            <p:txEl>
                                              <p:pRg st="1" end="1"/>
                                            </p:txEl>
                                          </p:spTgt>
                                        </p:tgtEl>
                                        <p:attrNameLst>
                                          <p:attrName>style.visibility</p:attrName>
                                        </p:attrNameLst>
                                      </p:cBhvr>
                                      <p:to>
                                        <p:strVal val="visible"/>
                                      </p:to>
                                    </p:set>
                                    <p:anim calcmode="lin" valueType="num">
                                      <p:cBhvr additive="base">
                                        <p:cTn id="13" dur="500" fill="hold"/>
                                        <p:tgtEl>
                                          <p:spTgt spid="4505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505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5059">
                                            <p:txEl>
                                              <p:pRg st="2" end="2"/>
                                            </p:txEl>
                                          </p:spTgt>
                                        </p:tgtEl>
                                        <p:attrNameLst>
                                          <p:attrName>style.visibility</p:attrName>
                                        </p:attrNameLst>
                                      </p:cBhvr>
                                      <p:to>
                                        <p:strVal val="visible"/>
                                      </p:to>
                                    </p:set>
                                    <p:anim calcmode="lin" valueType="num">
                                      <p:cBhvr additive="base">
                                        <p:cTn id="19" dur="500" fill="hold"/>
                                        <p:tgtEl>
                                          <p:spTgt spid="4505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505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5059">
                                            <p:txEl>
                                              <p:pRg st="3" end="3"/>
                                            </p:txEl>
                                          </p:spTgt>
                                        </p:tgtEl>
                                        <p:attrNameLst>
                                          <p:attrName>style.visibility</p:attrName>
                                        </p:attrNameLst>
                                      </p:cBhvr>
                                      <p:to>
                                        <p:strVal val="visible"/>
                                      </p:to>
                                    </p:set>
                                    <p:anim calcmode="lin" valueType="num">
                                      <p:cBhvr additive="base">
                                        <p:cTn id="25" dur="500" fill="hold"/>
                                        <p:tgtEl>
                                          <p:spTgt spid="4505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505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317500" y="52388"/>
            <a:ext cx="8637588" cy="1431925"/>
          </a:xfrm>
        </p:spPr>
        <p:txBody>
          <a:bodyPr rtlCol="0">
            <a:normAutofit fontScale="90000"/>
          </a:bodyPr>
          <a:lstStyle/>
          <a:p>
            <a:pPr eaLnBrk="1" fontAlgn="auto" hangingPunct="1">
              <a:spcAft>
                <a:spcPts val="0"/>
              </a:spcAft>
              <a:defRPr/>
            </a:pPr>
            <a:r>
              <a:rPr lang="es-ES" smtClean="0"/>
              <a:t>Hipótesis evolucionistas en drogodependencias</a:t>
            </a:r>
          </a:p>
        </p:txBody>
      </p:sp>
      <p:sp>
        <p:nvSpPr>
          <p:cNvPr id="39939" name="Rectangle 3"/>
          <p:cNvSpPr>
            <a:spLocks noGrp="1" noChangeArrowheads="1"/>
          </p:cNvSpPr>
          <p:nvPr>
            <p:ph idx="1"/>
          </p:nvPr>
        </p:nvSpPr>
        <p:spPr/>
        <p:txBody>
          <a:bodyPr/>
          <a:lstStyle/>
          <a:p>
            <a:pPr eaLnBrk="1" hangingPunct="1">
              <a:lnSpc>
                <a:spcPct val="90000"/>
              </a:lnSpc>
            </a:pPr>
            <a:r>
              <a:rPr lang="es-ES" sz="2800" dirty="0" err="1" smtClean="0"/>
              <a:t>Coevolución</a:t>
            </a:r>
            <a:r>
              <a:rPr lang="es-ES" sz="2800" dirty="0" smtClean="0"/>
              <a:t> de herbívoros y plantas</a:t>
            </a:r>
          </a:p>
          <a:p>
            <a:pPr eaLnBrk="1" hangingPunct="1">
              <a:lnSpc>
                <a:spcPct val="90000"/>
              </a:lnSpc>
            </a:pPr>
            <a:r>
              <a:rPr lang="es-ES" sz="2800" dirty="0" smtClean="0"/>
              <a:t>Evolución de los sistemas emocionales</a:t>
            </a:r>
          </a:p>
          <a:p>
            <a:pPr eaLnBrk="1" hangingPunct="1">
              <a:lnSpc>
                <a:spcPct val="90000"/>
              </a:lnSpc>
            </a:pPr>
            <a:r>
              <a:rPr lang="es-ES" sz="2800" b="1" dirty="0" smtClean="0">
                <a:solidFill>
                  <a:schemeClr val="hlink"/>
                </a:solidFill>
              </a:rPr>
              <a:t>Apego</a:t>
            </a:r>
          </a:p>
          <a:p>
            <a:pPr eaLnBrk="1" hangingPunct="1">
              <a:lnSpc>
                <a:spcPct val="90000"/>
              </a:lnSpc>
            </a:pPr>
            <a:r>
              <a:rPr lang="es-ES" sz="2800" dirty="0" smtClean="0"/>
              <a:t>Historia vital y asunción de riesgos</a:t>
            </a:r>
          </a:p>
          <a:p>
            <a:pPr eaLnBrk="1" hangingPunct="1">
              <a:lnSpc>
                <a:spcPct val="90000"/>
              </a:lnSpc>
            </a:pPr>
            <a:r>
              <a:rPr lang="es-ES" sz="2800" dirty="0" smtClean="0"/>
              <a:t>Dominio y dependencia social</a:t>
            </a:r>
          </a:p>
          <a:p>
            <a:pPr eaLnBrk="1" hangingPunct="1"/>
            <a:r>
              <a:rPr lang="es-ES" sz="2800" dirty="0" smtClean="0"/>
              <a:t>Neurobiología, personalidad y consumo de alcohol</a:t>
            </a:r>
            <a:endParaRPr lang="es-ES" sz="2400"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17500" y="52388"/>
            <a:ext cx="8637588" cy="1431925"/>
          </a:xfrm>
        </p:spPr>
        <p:txBody>
          <a:bodyPr rtlCol="0">
            <a:normAutofit fontScale="90000"/>
          </a:bodyPr>
          <a:lstStyle/>
          <a:p>
            <a:pPr eaLnBrk="1" fontAlgn="auto" hangingPunct="1">
              <a:spcAft>
                <a:spcPts val="0"/>
              </a:spcAft>
              <a:defRPr/>
            </a:pPr>
            <a:r>
              <a:rPr lang="es-ES" smtClean="0">
                <a:cs typeface="Times New Roman" charset="0"/>
              </a:rPr>
              <a:t>Principios de la psicología evolucionista</a:t>
            </a:r>
          </a:p>
        </p:txBody>
      </p:sp>
      <p:sp>
        <p:nvSpPr>
          <p:cNvPr id="8195" name="Rectangle 3"/>
          <p:cNvSpPr>
            <a:spLocks noGrp="1" noChangeArrowheads="1"/>
          </p:cNvSpPr>
          <p:nvPr>
            <p:ph idx="1"/>
          </p:nvPr>
        </p:nvSpPr>
        <p:spPr/>
        <p:txBody>
          <a:bodyPr/>
          <a:lstStyle/>
          <a:p>
            <a:pPr marL="609600" indent="-609600" algn="just" eaLnBrk="1" hangingPunct="1">
              <a:lnSpc>
                <a:spcPct val="90000"/>
              </a:lnSpc>
              <a:buFont typeface="Wingdings" charset="2"/>
              <a:buAutoNum type="arabicPeriod"/>
            </a:pPr>
            <a:r>
              <a:rPr lang="es-ES" sz="2800" smtClean="0"/>
              <a:t>Hay una conducta humana universal más allá de las diferencias culturales.</a:t>
            </a:r>
          </a:p>
          <a:p>
            <a:pPr marL="609600" indent="-609600" algn="just" eaLnBrk="1" hangingPunct="1">
              <a:lnSpc>
                <a:spcPct val="90000"/>
              </a:lnSpc>
              <a:buFont typeface="Wingdings" charset="2"/>
              <a:buAutoNum type="arabicPeriod"/>
            </a:pPr>
            <a:r>
              <a:rPr lang="es-ES" sz="2800" smtClean="0"/>
              <a:t>Los mecanismos psicológicos que definen dicha naturaleza se desarrollaron por selección natural</a:t>
            </a:r>
          </a:p>
          <a:p>
            <a:pPr marL="609600" indent="-609600" algn="just" eaLnBrk="1" hangingPunct="1">
              <a:lnSpc>
                <a:spcPct val="90000"/>
              </a:lnSpc>
              <a:buFont typeface="Wingdings" charset="2"/>
              <a:buAutoNum type="arabicPeriod"/>
            </a:pPr>
            <a:r>
              <a:rPr lang="es-ES" sz="2800" smtClean="0"/>
              <a:t>Los factores ambientales que condicionaron dicha selección natural ocurrieron en el Pleistoceno y no en circunstancias actuales</a:t>
            </a:r>
          </a:p>
          <a:p>
            <a:pPr marL="609600" indent="-609600" algn="just" eaLnBrk="1" hangingPunct="1">
              <a:lnSpc>
                <a:spcPct val="90000"/>
              </a:lnSpc>
              <a:buFont typeface="Wingdings" charset="2"/>
              <a:buAutoNum type="arabicPeriod"/>
            </a:pPr>
            <a:r>
              <a:rPr lang="es-ES" sz="2800" smtClean="0"/>
              <a:t>La mente funciona de forma modular.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819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819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819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819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s-ES" smtClean="0"/>
              <a:t>Apego</a:t>
            </a:r>
          </a:p>
        </p:txBody>
      </p:sp>
      <p:sp>
        <p:nvSpPr>
          <p:cNvPr id="40963" name="Rectangle 3"/>
          <p:cNvSpPr>
            <a:spLocks noGrp="1" noChangeArrowheads="1"/>
          </p:cNvSpPr>
          <p:nvPr>
            <p:ph idx="1"/>
          </p:nvPr>
        </p:nvSpPr>
        <p:spPr/>
        <p:txBody>
          <a:bodyPr/>
          <a:lstStyle/>
          <a:p>
            <a:pPr eaLnBrk="1" hangingPunct="1"/>
            <a:r>
              <a:rPr lang="es-ES" smtClean="0">
                <a:cs typeface="Times New Roman" charset="0"/>
              </a:rPr>
              <a:t>“Cualquier forma de conducta que tiene como resultado el que una persona obtenga o retenga la proximidad de otro individuo diferenciado y preferido, que suele concebirse como más fuerte y/o más sabio” (John Bowlby)</a:t>
            </a:r>
          </a:p>
          <a:p>
            <a:pPr eaLnBrk="1" hangingPunct="1"/>
            <a:r>
              <a:rPr lang="es-ES" smtClean="0">
                <a:cs typeface="Times New Roman" charset="0"/>
              </a:rPr>
              <a:t>El apego es instintivo e innato tanto en la madre como en el hijo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anim calcmode="lin" valueType="num">
                                      <p:cBhvr additive="base">
                                        <p:cTn id="7" dur="500" fill="hold"/>
                                        <p:tgtEl>
                                          <p:spTgt spid="4096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6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0963">
                                            <p:txEl>
                                              <p:pRg st="1" end="1"/>
                                            </p:txEl>
                                          </p:spTgt>
                                        </p:tgtEl>
                                        <p:attrNameLst>
                                          <p:attrName>style.visibility</p:attrName>
                                        </p:attrNameLst>
                                      </p:cBhvr>
                                      <p:to>
                                        <p:strVal val="visible"/>
                                      </p:to>
                                    </p:set>
                                    <p:anim calcmode="lin" valueType="num">
                                      <p:cBhvr additive="base">
                                        <p:cTn id="13" dur="500" fill="hold"/>
                                        <p:tgtEl>
                                          <p:spTgt spid="4096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6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s-ES" smtClean="0"/>
              <a:t>Consecuencias del apego</a:t>
            </a:r>
          </a:p>
        </p:txBody>
      </p:sp>
      <p:sp>
        <p:nvSpPr>
          <p:cNvPr id="47107" name="Rectangle 3"/>
          <p:cNvSpPr>
            <a:spLocks noGrp="1" noChangeArrowheads="1"/>
          </p:cNvSpPr>
          <p:nvPr>
            <p:ph idx="1"/>
          </p:nvPr>
        </p:nvSpPr>
        <p:spPr>
          <a:xfrm>
            <a:off x="304800" y="1676400"/>
            <a:ext cx="8208963" cy="4114800"/>
          </a:xfrm>
        </p:spPr>
        <p:txBody>
          <a:bodyPr rtlCol="0">
            <a:normAutofit lnSpcReduction="10000"/>
          </a:bodyPr>
          <a:lstStyle/>
          <a:p>
            <a:pPr eaLnBrk="1" fontAlgn="auto" hangingPunct="1">
              <a:lnSpc>
                <a:spcPct val="90000"/>
              </a:lnSpc>
              <a:spcAft>
                <a:spcPts val="0"/>
              </a:spcAft>
              <a:buFont typeface="Arial" pitchFamily="34" charset="0"/>
              <a:buChar char="•"/>
              <a:defRPr/>
            </a:pPr>
            <a:r>
              <a:rPr lang="es-ES" sz="2800" dirty="0" smtClean="0">
                <a:cs typeface="Times New Roman" charset="0"/>
              </a:rPr>
              <a:t>El apego afecta a la internalización del contexto ambiental. </a:t>
            </a:r>
          </a:p>
          <a:p>
            <a:pPr eaLnBrk="1" fontAlgn="auto" hangingPunct="1">
              <a:lnSpc>
                <a:spcPct val="90000"/>
              </a:lnSpc>
              <a:spcAft>
                <a:spcPts val="0"/>
              </a:spcAft>
              <a:buFont typeface="Arial" pitchFamily="34" charset="0"/>
              <a:buChar char="•"/>
              <a:defRPr/>
            </a:pPr>
            <a:r>
              <a:rPr lang="es-ES" sz="2800" dirty="0" smtClean="0">
                <a:cs typeface="Times New Roman" charset="0"/>
              </a:rPr>
              <a:t>Apego estable: asociado con seguridad emocional y con el desarrollo de un modelo interno de uno mismo como digno y capaz de dar y recibir afecto. </a:t>
            </a:r>
          </a:p>
          <a:p>
            <a:pPr eaLnBrk="1" fontAlgn="auto" hangingPunct="1">
              <a:lnSpc>
                <a:spcPct val="90000"/>
              </a:lnSpc>
              <a:spcAft>
                <a:spcPts val="0"/>
              </a:spcAft>
              <a:buFont typeface="Arial" pitchFamily="34" charset="0"/>
              <a:buChar char="•"/>
              <a:defRPr/>
            </a:pPr>
            <a:r>
              <a:rPr lang="es-ES" sz="2800" dirty="0" smtClean="0">
                <a:cs typeface="Times New Roman" charset="0"/>
              </a:rPr>
              <a:t>Apego inestable: tiende a ocasionar inseguridad emocional, desarrollo de un </a:t>
            </a:r>
            <a:r>
              <a:rPr lang="es-ES" sz="2800" dirty="0" err="1" smtClean="0">
                <a:cs typeface="Times New Roman" charset="0"/>
              </a:rPr>
              <a:t>autoconcepto</a:t>
            </a:r>
            <a:r>
              <a:rPr lang="es-ES" sz="2800" dirty="0" smtClean="0">
                <a:cs typeface="Times New Roman" charset="0"/>
              </a:rPr>
              <a:t> defectuoso y tendencia a un tipo de conducta “pegajosa” con las personas significativas (apego ansioso). </a:t>
            </a:r>
            <a:endParaRPr lang="es-ES" sz="28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7107">
                                            <p:txEl>
                                              <p:pRg st="0" end="0"/>
                                            </p:txEl>
                                          </p:spTgt>
                                        </p:tgtEl>
                                        <p:attrNameLst>
                                          <p:attrName>style.visibility</p:attrName>
                                        </p:attrNameLst>
                                      </p:cBhvr>
                                      <p:to>
                                        <p:strVal val="visible"/>
                                      </p:to>
                                    </p:set>
                                    <p:anim calcmode="lin" valueType="num">
                                      <p:cBhvr additive="base">
                                        <p:cTn id="7" dur="500" fill="hold"/>
                                        <p:tgtEl>
                                          <p:spTgt spid="4710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710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7107">
                                            <p:txEl>
                                              <p:pRg st="1" end="1"/>
                                            </p:txEl>
                                          </p:spTgt>
                                        </p:tgtEl>
                                        <p:attrNameLst>
                                          <p:attrName>style.visibility</p:attrName>
                                        </p:attrNameLst>
                                      </p:cBhvr>
                                      <p:to>
                                        <p:strVal val="visible"/>
                                      </p:to>
                                    </p:set>
                                    <p:anim calcmode="lin" valueType="num">
                                      <p:cBhvr additive="base">
                                        <p:cTn id="13" dur="500" fill="hold"/>
                                        <p:tgtEl>
                                          <p:spTgt spid="4710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710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7107">
                                            <p:txEl>
                                              <p:pRg st="2" end="2"/>
                                            </p:txEl>
                                          </p:spTgt>
                                        </p:tgtEl>
                                        <p:attrNameLst>
                                          <p:attrName>style.visibility</p:attrName>
                                        </p:attrNameLst>
                                      </p:cBhvr>
                                      <p:to>
                                        <p:strVal val="visible"/>
                                      </p:to>
                                    </p:set>
                                    <p:anim calcmode="lin" valueType="num">
                                      <p:cBhvr additive="base">
                                        <p:cTn id="19" dur="500" fill="hold"/>
                                        <p:tgtEl>
                                          <p:spTgt spid="4710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710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7"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s-ES" smtClean="0"/>
              <a:t>Apego y drogas</a:t>
            </a:r>
          </a:p>
        </p:txBody>
      </p:sp>
      <p:sp>
        <p:nvSpPr>
          <p:cNvPr id="43011" name="Rectangle 3"/>
          <p:cNvSpPr>
            <a:spLocks noGrp="1" noChangeArrowheads="1"/>
          </p:cNvSpPr>
          <p:nvPr>
            <p:ph idx="1"/>
          </p:nvPr>
        </p:nvSpPr>
        <p:spPr/>
        <p:txBody>
          <a:bodyPr/>
          <a:lstStyle/>
          <a:p>
            <a:pPr eaLnBrk="1" hangingPunct="1"/>
            <a:r>
              <a:rPr lang="es-ES" sz="2800" smtClean="0">
                <a:cs typeface="Times New Roman" charset="0"/>
              </a:rPr>
              <a:t>El contacto físico, un componente importante en la formación de apego, es uno de los más potentes medios de dar seguridad y </a:t>
            </a:r>
            <a:r>
              <a:rPr lang="es-ES" sz="2800" smtClean="0">
                <a:cs typeface="Times New Roman" charset="0"/>
                <a:sym typeface="Symbol" pitchFamily="18" charset="2"/>
              </a:rPr>
              <a:t></a:t>
            </a:r>
            <a:r>
              <a:rPr lang="es-ES" sz="2800" smtClean="0">
                <a:cs typeface="Times New Roman" charset="0"/>
              </a:rPr>
              <a:t> el miedo. </a:t>
            </a:r>
          </a:p>
          <a:p>
            <a:pPr eaLnBrk="1" hangingPunct="1"/>
            <a:r>
              <a:rPr lang="es-ES" sz="2800" smtClean="0">
                <a:cs typeface="Times New Roman" charset="0"/>
              </a:rPr>
              <a:t>Tal seguridad física puede afectar la actividad opioide en el córtex cingulado </a:t>
            </a:r>
            <a:r>
              <a:rPr lang="es-ES" sz="2800" smtClean="0">
                <a:cs typeface="Times New Roman" charset="0"/>
                <a:sym typeface="Wingdings" charset="2"/>
              </a:rPr>
              <a:t></a:t>
            </a:r>
            <a:r>
              <a:rPr lang="es-ES" sz="2800" smtClean="0">
                <a:cs typeface="Times New Roman" charset="0"/>
              </a:rPr>
              <a:t> la ansiedad de apego puede ser un factor importante en el desarrollo posterior de dependencia de drogas o alcohol</a:t>
            </a:r>
          </a:p>
          <a:p>
            <a:pPr eaLnBrk="1" hangingPunct="1"/>
            <a:endParaRPr lang="es-ES" sz="280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3011">
                                            <p:txEl>
                                              <p:pRg st="0" end="0"/>
                                            </p:txEl>
                                          </p:spTgt>
                                        </p:tgtEl>
                                        <p:attrNameLst>
                                          <p:attrName>style.visibility</p:attrName>
                                        </p:attrNameLst>
                                      </p:cBhvr>
                                      <p:to>
                                        <p:strVal val="visible"/>
                                      </p:to>
                                    </p:set>
                                    <p:anim calcmode="lin" valueType="num">
                                      <p:cBhvr additive="base">
                                        <p:cTn id="7" dur="500" fill="hold"/>
                                        <p:tgtEl>
                                          <p:spTgt spid="430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30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3011">
                                            <p:txEl>
                                              <p:pRg st="1" end="1"/>
                                            </p:txEl>
                                          </p:spTgt>
                                        </p:tgtEl>
                                        <p:attrNameLst>
                                          <p:attrName>style.visibility</p:attrName>
                                        </p:attrNameLst>
                                      </p:cBhvr>
                                      <p:to>
                                        <p:strVal val="visible"/>
                                      </p:to>
                                    </p:set>
                                    <p:anim calcmode="lin" valueType="num">
                                      <p:cBhvr additive="base">
                                        <p:cTn id="13" dur="500" fill="hold"/>
                                        <p:tgtEl>
                                          <p:spTgt spid="4301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3011">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317500" y="752475"/>
            <a:ext cx="8637588" cy="731838"/>
          </a:xfrm>
        </p:spPr>
        <p:txBody>
          <a:bodyPr rtlCol="0">
            <a:normAutofit fontScale="90000"/>
          </a:bodyPr>
          <a:lstStyle/>
          <a:p>
            <a:pPr eaLnBrk="1" fontAlgn="auto" hangingPunct="1">
              <a:spcAft>
                <a:spcPts val="0"/>
              </a:spcAft>
              <a:defRPr/>
            </a:pPr>
            <a:r>
              <a:rPr lang="es-ES" sz="4200" smtClean="0"/>
              <a:t>Apego y perspectiva temporal (PT)</a:t>
            </a:r>
          </a:p>
        </p:txBody>
      </p:sp>
      <p:sp>
        <p:nvSpPr>
          <p:cNvPr id="44035" name="Rectangle 3"/>
          <p:cNvSpPr>
            <a:spLocks noGrp="1" noChangeArrowheads="1"/>
          </p:cNvSpPr>
          <p:nvPr>
            <p:ph idx="1"/>
          </p:nvPr>
        </p:nvSpPr>
        <p:spPr/>
        <p:txBody>
          <a:bodyPr/>
          <a:lstStyle/>
          <a:p>
            <a:pPr eaLnBrk="1" hangingPunct="1"/>
            <a:r>
              <a:rPr lang="es-ES" sz="2800" smtClean="0">
                <a:cs typeface="Times New Roman" charset="0"/>
              </a:rPr>
              <a:t>PT: grado en el que un individuo prefiere recibir recompensas ahora o en el futuro </a:t>
            </a:r>
          </a:p>
          <a:p>
            <a:pPr eaLnBrk="1" hangingPunct="1"/>
            <a:r>
              <a:rPr lang="es-ES" sz="2800" smtClean="0">
                <a:cs typeface="Times New Roman" charset="0"/>
              </a:rPr>
              <a:t>El cuidado parental inconsistente e insensible (pobre apego) lleva al niño a internalizar modelos que enfatizan la preferencia temporal inmediata. </a:t>
            </a:r>
          </a:p>
          <a:p>
            <a:pPr eaLnBrk="1" hangingPunct="1"/>
            <a:r>
              <a:rPr lang="es-ES" sz="2800" smtClean="0">
                <a:cs typeface="Times New Roman" charset="0"/>
              </a:rPr>
              <a:t>Una preferencia temporal inmediata está significativamente relacionada con el uso de sustancias</a:t>
            </a:r>
          </a:p>
          <a:p>
            <a:pPr eaLnBrk="1" hangingPunct="1"/>
            <a:endParaRPr lang="es-ES" sz="280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4035">
                                            <p:txEl>
                                              <p:pRg st="0" end="0"/>
                                            </p:txEl>
                                          </p:spTgt>
                                        </p:tgtEl>
                                        <p:attrNameLst>
                                          <p:attrName>style.visibility</p:attrName>
                                        </p:attrNameLst>
                                      </p:cBhvr>
                                      <p:to>
                                        <p:strVal val="visible"/>
                                      </p:to>
                                    </p:set>
                                    <p:anim calcmode="lin" valueType="num">
                                      <p:cBhvr additive="base">
                                        <p:cTn id="7" dur="500" fill="hold"/>
                                        <p:tgtEl>
                                          <p:spTgt spid="4403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40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4035">
                                            <p:txEl>
                                              <p:pRg st="1" end="1"/>
                                            </p:txEl>
                                          </p:spTgt>
                                        </p:tgtEl>
                                        <p:attrNameLst>
                                          <p:attrName>style.visibility</p:attrName>
                                        </p:attrNameLst>
                                      </p:cBhvr>
                                      <p:to>
                                        <p:strVal val="visible"/>
                                      </p:to>
                                    </p:set>
                                    <p:anim calcmode="lin" valueType="num">
                                      <p:cBhvr additive="base">
                                        <p:cTn id="13" dur="500" fill="hold"/>
                                        <p:tgtEl>
                                          <p:spTgt spid="4403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403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4035">
                                            <p:txEl>
                                              <p:pRg st="2" end="2"/>
                                            </p:txEl>
                                          </p:spTgt>
                                        </p:tgtEl>
                                        <p:attrNameLst>
                                          <p:attrName>style.visibility</p:attrName>
                                        </p:attrNameLst>
                                      </p:cBhvr>
                                      <p:to>
                                        <p:strVal val="visible"/>
                                      </p:to>
                                    </p:set>
                                    <p:anim calcmode="lin" valueType="num">
                                      <p:cBhvr additive="base">
                                        <p:cTn id="19" dur="500" fill="hold"/>
                                        <p:tgtEl>
                                          <p:spTgt spid="4403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403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lstStyle/>
          <a:p>
            <a:r>
              <a:rPr lang="es-ES" dirty="0" smtClean="0"/>
              <a:t>Apego y regulación</a:t>
            </a:r>
            <a:endParaRPr lang="es-ES" dirty="0"/>
          </a:p>
        </p:txBody>
      </p:sp>
      <p:sp>
        <p:nvSpPr>
          <p:cNvPr id="5" name="4 Marcador de texto"/>
          <p:cNvSpPr>
            <a:spLocks noGrp="1"/>
          </p:cNvSpPr>
          <p:nvPr>
            <p:ph type="body" idx="1"/>
          </p:nvPr>
        </p:nvSpPr>
        <p:spPr/>
        <p:txBody>
          <a:bodyPr/>
          <a:lstStyle/>
          <a:p>
            <a:pPr algn="ctr"/>
            <a:r>
              <a:rPr lang="es-ES" dirty="0" smtClean="0">
                <a:cs typeface="Times New Roman" charset="0"/>
              </a:rPr>
              <a:t>Apego estable:</a:t>
            </a:r>
            <a:endParaRPr lang="es-ES" dirty="0"/>
          </a:p>
        </p:txBody>
      </p:sp>
      <p:sp>
        <p:nvSpPr>
          <p:cNvPr id="6" name="5 Marcador de contenido"/>
          <p:cNvSpPr>
            <a:spLocks noGrp="1"/>
          </p:cNvSpPr>
          <p:nvPr>
            <p:ph sz="half" idx="2"/>
          </p:nvPr>
        </p:nvSpPr>
        <p:spPr/>
        <p:txBody>
          <a:bodyPr/>
          <a:lstStyle/>
          <a:p>
            <a:r>
              <a:rPr lang="es-ES" dirty="0" smtClean="0">
                <a:cs typeface="Times New Roman" charset="0"/>
              </a:rPr>
              <a:t>ayuda a los hijos a </a:t>
            </a:r>
          </a:p>
          <a:p>
            <a:pPr lvl="1"/>
            <a:r>
              <a:rPr lang="es-ES" dirty="0" smtClean="0">
                <a:cs typeface="Times New Roman" charset="0"/>
              </a:rPr>
              <a:t>modular sus estados emocionales </a:t>
            </a:r>
          </a:p>
          <a:p>
            <a:pPr lvl="1"/>
            <a:r>
              <a:rPr lang="es-ES" dirty="0" smtClean="0">
                <a:cs typeface="Times New Roman" charset="0"/>
              </a:rPr>
              <a:t>a </a:t>
            </a:r>
            <a:r>
              <a:rPr lang="es-ES" dirty="0" smtClean="0">
                <a:cs typeface="Times New Roman" charset="0"/>
                <a:sym typeface="Symbol" pitchFamily="18" charset="2"/>
              </a:rPr>
              <a:t></a:t>
            </a:r>
            <a:r>
              <a:rPr lang="es-ES" dirty="0" smtClean="0">
                <a:cs typeface="Times New Roman" charset="0"/>
              </a:rPr>
              <a:t> la tensión interna. </a:t>
            </a:r>
          </a:p>
          <a:p>
            <a:pPr>
              <a:buNone/>
            </a:pPr>
            <a:endParaRPr lang="es-ES" dirty="0"/>
          </a:p>
        </p:txBody>
      </p:sp>
      <p:sp>
        <p:nvSpPr>
          <p:cNvPr id="7" name="6 Marcador de texto"/>
          <p:cNvSpPr>
            <a:spLocks noGrp="1"/>
          </p:cNvSpPr>
          <p:nvPr>
            <p:ph type="body" sz="quarter" idx="3"/>
          </p:nvPr>
        </p:nvSpPr>
        <p:spPr/>
        <p:txBody>
          <a:bodyPr/>
          <a:lstStyle/>
          <a:p>
            <a:pPr algn="ctr"/>
            <a:r>
              <a:rPr lang="es-ES" dirty="0" smtClean="0"/>
              <a:t>Apego inestable</a:t>
            </a:r>
            <a:endParaRPr lang="es-ES" dirty="0"/>
          </a:p>
        </p:txBody>
      </p:sp>
      <p:sp>
        <p:nvSpPr>
          <p:cNvPr id="8" name="7 Marcador de contenido"/>
          <p:cNvSpPr>
            <a:spLocks noGrp="1"/>
          </p:cNvSpPr>
          <p:nvPr>
            <p:ph sz="quarter" idx="4"/>
          </p:nvPr>
        </p:nvSpPr>
        <p:spPr/>
        <p:txBody>
          <a:bodyPr/>
          <a:lstStyle/>
          <a:p>
            <a:pPr marL="0" algn="ctr" eaLnBrk="1" hangingPunct="1">
              <a:lnSpc>
                <a:spcPct val="90000"/>
              </a:lnSpc>
              <a:spcBef>
                <a:spcPts val="0"/>
              </a:spcBef>
              <a:buNone/>
            </a:pPr>
            <a:r>
              <a:rPr lang="es-ES" sz="2000" dirty="0" smtClean="0">
                <a:cs typeface="Times New Roman" charset="0"/>
              </a:rPr>
              <a:t>El niño manejará la homeostasis y regulación emocional por sí mismo</a:t>
            </a:r>
          </a:p>
          <a:p>
            <a:pPr algn="ctr" eaLnBrk="1" hangingPunct="1">
              <a:lnSpc>
                <a:spcPct val="90000"/>
              </a:lnSpc>
              <a:buNone/>
            </a:pPr>
            <a:endParaRPr lang="es-ES" dirty="0" smtClean="0">
              <a:cs typeface="Times New Roman" charset="0"/>
              <a:sym typeface="Wingdings" charset="2"/>
            </a:endParaRPr>
          </a:p>
          <a:p>
            <a:pPr marL="0" algn="ctr" eaLnBrk="1" hangingPunct="1">
              <a:lnSpc>
                <a:spcPct val="90000"/>
              </a:lnSpc>
              <a:spcBef>
                <a:spcPts val="0"/>
              </a:spcBef>
              <a:buNone/>
            </a:pPr>
            <a:r>
              <a:rPr lang="es-ES" sz="2000" dirty="0" smtClean="0">
                <a:cs typeface="Times New Roman" charset="0"/>
              </a:rPr>
              <a:t>sistema regulador frágil</a:t>
            </a:r>
          </a:p>
          <a:p>
            <a:pPr algn="ctr" eaLnBrk="1" hangingPunct="1">
              <a:lnSpc>
                <a:spcPct val="90000"/>
              </a:lnSpc>
              <a:buNone/>
            </a:pPr>
            <a:endParaRPr lang="es-ES" dirty="0" smtClean="0">
              <a:cs typeface="Times New Roman" charset="0"/>
            </a:endParaRPr>
          </a:p>
          <a:p>
            <a:pPr marL="0" algn="ctr" eaLnBrk="1" hangingPunct="1">
              <a:lnSpc>
                <a:spcPct val="90000"/>
              </a:lnSpc>
              <a:spcBef>
                <a:spcPts val="0"/>
              </a:spcBef>
              <a:buNone/>
            </a:pPr>
            <a:r>
              <a:rPr lang="es-ES" sz="2000" dirty="0" smtClean="0">
                <a:cs typeface="Times New Roman" charset="0"/>
              </a:rPr>
              <a:t>factor de riesgo para TUS</a:t>
            </a:r>
            <a:endParaRPr lang="es-ES" sz="2000" dirty="0" smtClean="0"/>
          </a:p>
          <a:p>
            <a:pPr>
              <a:buNone/>
            </a:pPr>
            <a:endParaRPr lang="es-ES" dirty="0"/>
          </a:p>
        </p:txBody>
      </p:sp>
      <p:sp>
        <p:nvSpPr>
          <p:cNvPr id="9" name="8 Flecha abajo"/>
          <p:cNvSpPr/>
          <p:nvPr/>
        </p:nvSpPr>
        <p:spPr>
          <a:xfrm>
            <a:off x="6429388" y="3071810"/>
            <a:ext cx="142876" cy="3571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9 Flecha abajo"/>
          <p:cNvSpPr/>
          <p:nvPr/>
        </p:nvSpPr>
        <p:spPr>
          <a:xfrm>
            <a:off x="6429388" y="3786190"/>
            <a:ext cx="142876" cy="28575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10 CuadroTexto"/>
          <p:cNvSpPr txBox="1"/>
          <p:nvPr/>
        </p:nvSpPr>
        <p:spPr>
          <a:xfrm>
            <a:off x="4071934" y="4919008"/>
            <a:ext cx="4857784" cy="16312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s-ES" sz="2000" dirty="0" smtClean="0">
                <a:latin typeface="+mn-lt"/>
                <a:cs typeface="Times New Roman" charset="0"/>
              </a:rPr>
              <a:t>La sustancia proporciona efectos regulares, estimulantes y controlables y los sistemas homeostáticos comprometidos pueden reorientarse alrededor de su consumo</a:t>
            </a:r>
            <a:endParaRPr lang="es-ES" sz="2000" dirty="0" smtClean="0">
              <a:latin typeface="+mn-lt"/>
            </a:endParaRPr>
          </a:p>
        </p:txBody>
      </p:sp>
      <p:sp>
        <p:nvSpPr>
          <p:cNvPr id="13" name="12 Flecha abajo"/>
          <p:cNvSpPr/>
          <p:nvPr/>
        </p:nvSpPr>
        <p:spPr>
          <a:xfrm>
            <a:off x="6429388" y="4357694"/>
            <a:ext cx="142876" cy="3571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2000"/>
                                        <p:tgtEl>
                                          <p:spTgt spid="6">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fade">
                                      <p:cBhvr>
                                        <p:cTn id="13" dur="2000"/>
                                        <p:tgtEl>
                                          <p:spTgt spid="6">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anim calcmode="lin" valueType="num">
                                      <p:cBhvr additive="base">
                                        <p:cTn id="18"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ppt_x"/>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8">
                                            <p:txEl>
                                              <p:pRg st="2" end="2"/>
                                            </p:txEl>
                                          </p:spTgt>
                                        </p:tgtEl>
                                        <p:attrNameLst>
                                          <p:attrName>style.visibility</p:attrName>
                                        </p:attrNameLst>
                                      </p:cBhvr>
                                      <p:to>
                                        <p:strVal val="visible"/>
                                      </p:to>
                                    </p:set>
                                    <p:anim calcmode="lin" valueType="num">
                                      <p:cBhvr additive="base">
                                        <p:cTn id="30"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additive="base">
                                        <p:cTn id="36" dur="500" fill="hold"/>
                                        <p:tgtEl>
                                          <p:spTgt spid="10"/>
                                        </p:tgtEl>
                                        <p:attrNameLst>
                                          <p:attrName>ppt_x</p:attrName>
                                        </p:attrNameLst>
                                      </p:cBhvr>
                                      <p:tavLst>
                                        <p:tav tm="0">
                                          <p:val>
                                            <p:strVal val="#ppt_x"/>
                                          </p:val>
                                        </p:tav>
                                        <p:tav tm="100000">
                                          <p:val>
                                            <p:strVal val="#ppt_x"/>
                                          </p:val>
                                        </p:tav>
                                      </p:tavLst>
                                    </p:anim>
                                    <p:anim calcmode="lin" valueType="num">
                                      <p:cBhvr additive="base">
                                        <p:cTn id="3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8">
                                            <p:txEl>
                                              <p:pRg st="4" end="4"/>
                                            </p:txEl>
                                          </p:spTgt>
                                        </p:tgtEl>
                                        <p:attrNameLst>
                                          <p:attrName>style.visibility</p:attrName>
                                        </p:attrNameLst>
                                      </p:cBhvr>
                                      <p:to>
                                        <p:strVal val="visible"/>
                                      </p:to>
                                    </p:set>
                                    <p:anim calcmode="lin" valueType="num">
                                      <p:cBhvr additive="base">
                                        <p:cTn id="42"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3"/>
                                        </p:tgtEl>
                                        <p:attrNameLst>
                                          <p:attrName>style.visibility</p:attrName>
                                        </p:attrNameLst>
                                      </p:cBhvr>
                                      <p:to>
                                        <p:strVal val="visible"/>
                                      </p:to>
                                    </p:set>
                                    <p:anim calcmode="lin" valueType="num">
                                      <p:cBhvr additive="base">
                                        <p:cTn id="48" dur="500" fill="hold"/>
                                        <p:tgtEl>
                                          <p:spTgt spid="13"/>
                                        </p:tgtEl>
                                        <p:attrNameLst>
                                          <p:attrName>ppt_x</p:attrName>
                                        </p:attrNameLst>
                                      </p:cBhvr>
                                      <p:tavLst>
                                        <p:tav tm="0">
                                          <p:val>
                                            <p:strVal val="#ppt_x"/>
                                          </p:val>
                                        </p:tav>
                                        <p:tav tm="100000">
                                          <p:val>
                                            <p:strVal val="#ppt_x"/>
                                          </p:val>
                                        </p:tav>
                                      </p:tavLst>
                                    </p:anim>
                                    <p:anim calcmode="lin" valueType="num">
                                      <p:cBhvr additive="base">
                                        <p:cTn id="49"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11"/>
                                        </p:tgtEl>
                                        <p:attrNameLst>
                                          <p:attrName>style.visibility</p:attrName>
                                        </p:attrNameLst>
                                      </p:cBhvr>
                                      <p:to>
                                        <p:strVal val="visible"/>
                                      </p:to>
                                    </p:set>
                                    <p:anim calcmode="lin" valueType="num">
                                      <p:cBhvr additive="base">
                                        <p:cTn id="54" dur="500" fill="hold"/>
                                        <p:tgtEl>
                                          <p:spTgt spid="11"/>
                                        </p:tgtEl>
                                        <p:attrNameLst>
                                          <p:attrName>ppt_x</p:attrName>
                                        </p:attrNameLst>
                                      </p:cBhvr>
                                      <p:tavLst>
                                        <p:tav tm="0">
                                          <p:val>
                                            <p:strVal val="#ppt_x"/>
                                          </p:val>
                                        </p:tav>
                                        <p:tav tm="100000">
                                          <p:val>
                                            <p:strVal val="#ppt_x"/>
                                          </p:val>
                                        </p:tav>
                                      </p:tavLst>
                                    </p:anim>
                                    <p:anim calcmode="lin" valueType="num">
                                      <p:cBhvr additive="base">
                                        <p:cTn id="5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8" grpId="0" uiExpand="1" build="p"/>
      <p:bldP spid="9" grpId="0" animBg="1"/>
      <p:bldP spid="10" grpId="0" animBg="1"/>
      <p:bldP spid="11" grpId="0" animBg="1"/>
      <p:bldP spid="13"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317500" y="52388"/>
            <a:ext cx="8637588" cy="1431925"/>
          </a:xfrm>
        </p:spPr>
        <p:txBody>
          <a:bodyPr rtlCol="0">
            <a:normAutofit fontScale="90000"/>
          </a:bodyPr>
          <a:lstStyle/>
          <a:p>
            <a:pPr eaLnBrk="1" fontAlgn="auto" hangingPunct="1">
              <a:spcAft>
                <a:spcPts val="0"/>
              </a:spcAft>
              <a:defRPr/>
            </a:pPr>
            <a:r>
              <a:rPr lang="es-ES" smtClean="0"/>
              <a:t>Hipótesis evolucionistas en drogodependencias</a:t>
            </a:r>
          </a:p>
        </p:txBody>
      </p:sp>
      <p:sp>
        <p:nvSpPr>
          <p:cNvPr id="48131" name="Rectangle 3"/>
          <p:cNvSpPr>
            <a:spLocks noGrp="1" noChangeArrowheads="1"/>
          </p:cNvSpPr>
          <p:nvPr>
            <p:ph idx="1"/>
          </p:nvPr>
        </p:nvSpPr>
        <p:spPr/>
        <p:txBody>
          <a:bodyPr/>
          <a:lstStyle/>
          <a:p>
            <a:pPr eaLnBrk="1" hangingPunct="1">
              <a:lnSpc>
                <a:spcPct val="90000"/>
              </a:lnSpc>
            </a:pPr>
            <a:r>
              <a:rPr lang="es-ES" sz="2800" dirty="0" err="1" smtClean="0"/>
              <a:t>Coevolución</a:t>
            </a:r>
            <a:r>
              <a:rPr lang="es-ES" sz="2800" dirty="0" smtClean="0"/>
              <a:t> de herbívoros y plantas</a:t>
            </a:r>
          </a:p>
          <a:p>
            <a:pPr eaLnBrk="1" hangingPunct="1">
              <a:lnSpc>
                <a:spcPct val="90000"/>
              </a:lnSpc>
            </a:pPr>
            <a:r>
              <a:rPr lang="es-ES" sz="2800" dirty="0" smtClean="0"/>
              <a:t>Evolución de los sistemas emocionales</a:t>
            </a:r>
          </a:p>
          <a:p>
            <a:pPr eaLnBrk="1" hangingPunct="1">
              <a:lnSpc>
                <a:spcPct val="90000"/>
              </a:lnSpc>
            </a:pPr>
            <a:r>
              <a:rPr lang="es-ES" sz="2800" dirty="0" smtClean="0"/>
              <a:t>Apego</a:t>
            </a:r>
          </a:p>
          <a:p>
            <a:pPr eaLnBrk="1" hangingPunct="1">
              <a:lnSpc>
                <a:spcPct val="90000"/>
              </a:lnSpc>
            </a:pPr>
            <a:r>
              <a:rPr lang="es-ES" sz="2800" b="1" dirty="0" smtClean="0">
                <a:solidFill>
                  <a:schemeClr val="hlink"/>
                </a:solidFill>
              </a:rPr>
              <a:t>Historia vital y asunción de riesgos</a:t>
            </a:r>
          </a:p>
          <a:p>
            <a:pPr eaLnBrk="1" hangingPunct="1">
              <a:lnSpc>
                <a:spcPct val="90000"/>
              </a:lnSpc>
            </a:pPr>
            <a:r>
              <a:rPr lang="es-ES" sz="2800" dirty="0" smtClean="0"/>
              <a:t>Dominio y dependencia social</a:t>
            </a:r>
          </a:p>
          <a:p>
            <a:pPr eaLnBrk="1" hangingPunct="1"/>
            <a:r>
              <a:rPr lang="es-ES" sz="2800" dirty="0" smtClean="0"/>
              <a:t>Neurobiología, personalidad y consumo de alcohol</a:t>
            </a:r>
            <a:endParaRPr lang="es-ES" sz="2400" dirty="0" smtClean="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457200" y="274638"/>
            <a:ext cx="8229600" cy="778098"/>
          </a:xfrm>
        </p:spPr>
        <p:txBody>
          <a:bodyPr/>
          <a:lstStyle/>
          <a:p>
            <a:pPr eaLnBrk="1" hangingPunct="1"/>
            <a:r>
              <a:rPr lang="es-ES" dirty="0" smtClean="0">
                <a:cs typeface="Times New Roman" charset="0"/>
              </a:rPr>
              <a:t>Teoría la historia vital</a:t>
            </a:r>
            <a:r>
              <a:rPr lang="es-ES" dirty="0" smtClean="0"/>
              <a:t> </a:t>
            </a:r>
          </a:p>
        </p:txBody>
      </p:sp>
      <p:sp>
        <p:nvSpPr>
          <p:cNvPr id="49155" name="Rectangle 3"/>
          <p:cNvSpPr>
            <a:spLocks noGrp="1" noChangeArrowheads="1"/>
          </p:cNvSpPr>
          <p:nvPr>
            <p:ph idx="1"/>
          </p:nvPr>
        </p:nvSpPr>
        <p:spPr>
          <a:xfrm>
            <a:off x="457200" y="1196752"/>
            <a:ext cx="8229600" cy="4929411"/>
          </a:xfrm>
        </p:spPr>
        <p:txBody>
          <a:bodyPr/>
          <a:lstStyle/>
          <a:p>
            <a:pPr eaLnBrk="1" hangingPunct="1">
              <a:lnSpc>
                <a:spcPct val="90000"/>
              </a:lnSpc>
            </a:pPr>
            <a:r>
              <a:rPr lang="es-ES" sz="2800" dirty="0" smtClean="0">
                <a:cs typeface="Times New Roman" charset="0"/>
              </a:rPr>
              <a:t>Los aspectos biológicos del curso de la vida  tienen que ver con las estrategias de reparto de una cantidad finita de esfuerzo entre:</a:t>
            </a:r>
          </a:p>
          <a:p>
            <a:pPr lvl="1" eaLnBrk="1" hangingPunct="1">
              <a:lnSpc>
                <a:spcPct val="90000"/>
              </a:lnSpc>
            </a:pPr>
            <a:r>
              <a:rPr lang="es-ES" sz="2400" dirty="0" smtClean="0">
                <a:cs typeface="Times New Roman" charset="0"/>
              </a:rPr>
              <a:t>el crecimiento y desarrollo, </a:t>
            </a:r>
          </a:p>
          <a:p>
            <a:pPr lvl="1" eaLnBrk="1" hangingPunct="1">
              <a:lnSpc>
                <a:spcPct val="90000"/>
              </a:lnSpc>
            </a:pPr>
            <a:r>
              <a:rPr lang="es-ES" sz="2400" dirty="0" smtClean="0">
                <a:cs typeface="Times New Roman" charset="0"/>
              </a:rPr>
              <a:t>la supervivencia, </a:t>
            </a:r>
          </a:p>
          <a:p>
            <a:pPr lvl="1" eaLnBrk="1" hangingPunct="1">
              <a:lnSpc>
                <a:spcPct val="90000"/>
              </a:lnSpc>
            </a:pPr>
            <a:r>
              <a:rPr lang="es-ES" sz="2400" dirty="0" smtClean="0">
                <a:cs typeface="Times New Roman" charset="0"/>
              </a:rPr>
              <a:t>la reproducción actual </a:t>
            </a:r>
          </a:p>
          <a:p>
            <a:pPr lvl="1" eaLnBrk="1" hangingPunct="1">
              <a:lnSpc>
                <a:spcPct val="90000"/>
              </a:lnSpc>
            </a:pPr>
            <a:r>
              <a:rPr lang="es-ES" sz="2400" dirty="0" smtClean="0">
                <a:cs typeface="Times New Roman" charset="0"/>
              </a:rPr>
              <a:t>y la reproducción futura.</a:t>
            </a:r>
          </a:p>
          <a:p>
            <a:pPr eaLnBrk="1" hangingPunct="1">
              <a:lnSpc>
                <a:spcPct val="90000"/>
              </a:lnSpc>
            </a:pPr>
            <a:r>
              <a:rPr lang="es-ES" sz="2800" dirty="0" smtClean="0"/>
              <a:t>Una de estas estrategias de reparto del esfuerzo es evitar </a:t>
            </a:r>
            <a:r>
              <a:rPr lang="es-ES" sz="2800" i="1" dirty="0" smtClean="0"/>
              <a:t>versus</a:t>
            </a:r>
            <a:r>
              <a:rPr lang="es-ES" sz="2800" dirty="0" smtClean="0"/>
              <a:t> asumir riesgos. </a:t>
            </a:r>
          </a:p>
          <a:p>
            <a:pPr lvl="1" eaLnBrk="1" hangingPunct="1">
              <a:lnSpc>
                <a:spcPct val="90000"/>
              </a:lnSpc>
            </a:pPr>
            <a:r>
              <a:rPr lang="es-ES" sz="2400" dirty="0" smtClean="0"/>
              <a:t>Llevar a cabo conductas arriesgadas tiene costes y beneficios ahora y en el futuro</a:t>
            </a:r>
            <a:endParaRPr lang="es-ES" sz="2400" dirty="0" smtClean="0">
              <a:cs typeface="Times New Roman"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9155">
                                            <p:txEl>
                                              <p:pRg st="0" end="0"/>
                                            </p:txEl>
                                          </p:spTgt>
                                        </p:tgtEl>
                                        <p:attrNameLst>
                                          <p:attrName>style.visibility</p:attrName>
                                        </p:attrNameLst>
                                      </p:cBhvr>
                                      <p:to>
                                        <p:strVal val="visible"/>
                                      </p:to>
                                    </p:set>
                                    <p:anim calcmode="lin" valueType="num">
                                      <p:cBhvr additive="base">
                                        <p:cTn id="7" dur="500" fill="hold"/>
                                        <p:tgtEl>
                                          <p:spTgt spid="4915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915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9155">
                                            <p:txEl>
                                              <p:pRg st="1" end="1"/>
                                            </p:txEl>
                                          </p:spTgt>
                                        </p:tgtEl>
                                        <p:attrNameLst>
                                          <p:attrName>style.visibility</p:attrName>
                                        </p:attrNameLst>
                                      </p:cBhvr>
                                      <p:to>
                                        <p:strVal val="visible"/>
                                      </p:to>
                                    </p:set>
                                    <p:anim calcmode="lin" valueType="num">
                                      <p:cBhvr additive="base">
                                        <p:cTn id="11" dur="500" fill="hold"/>
                                        <p:tgtEl>
                                          <p:spTgt spid="4915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915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9155">
                                            <p:txEl>
                                              <p:pRg st="2" end="2"/>
                                            </p:txEl>
                                          </p:spTgt>
                                        </p:tgtEl>
                                        <p:attrNameLst>
                                          <p:attrName>style.visibility</p:attrName>
                                        </p:attrNameLst>
                                      </p:cBhvr>
                                      <p:to>
                                        <p:strVal val="visible"/>
                                      </p:to>
                                    </p:set>
                                    <p:anim calcmode="lin" valueType="num">
                                      <p:cBhvr additive="base">
                                        <p:cTn id="15" dur="500" fill="hold"/>
                                        <p:tgtEl>
                                          <p:spTgt spid="4915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9155">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49155">
                                            <p:txEl>
                                              <p:pRg st="3" end="3"/>
                                            </p:txEl>
                                          </p:spTgt>
                                        </p:tgtEl>
                                        <p:attrNameLst>
                                          <p:attrName>style.visibility</p:attrName>
                                        </p:attrNameLst>
                                      </p:cBhvr>
                                      <p:to>
                                        <p:strVal val="visible"/>
                                      </p:to>
                                    </p:set>
                                    <p:anim calcmode="lin" valueType="num">
                                      <p:cBhvr additive="base">
                                        <p:cTn id="19" dur="500" fill="hold"/>
                                        <p:tgtEl>
                                          <p:spTgt spid="4915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9155">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9155">
                                            <p:txEl>
                                              <p:pRg st="4" end="4"/>
                                            </p:txEl>
                                          </p:spTgt>
                                        </p:tgtEl>
                                        <p:attrNameLst>
                                          <p:attrName>style.visibility</p:attrName>
                                        </p:attrNameLst>
                                      </p:cBhvr>
                                      <p:to>
                                        <p:strVal val="visible"/>
                                      </p:to>
                                    </p:set>
                                    <p:anim calcmode="lin" valueType="num">
                                      <p:cBhvr additive="base">
                                        <p:cTn id="23" dur="500" fill="hold"/>
                                        <p:tgtEl>
                                          <p:spTgt spid="49155">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915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49155">
                                            <p:txEl>
                                              <p:pRg st="5" end="5"/>
                                            </p:txEl>
                                          </p:spTgt>
                                        </p:tgtEl>
                                        <p:attrNameLst>
                                          <p:attrName>style.visibility</p:attrName>
                                        </p:attrNameLst>
                                      </p:cBhvr>
                                      <p:to>
                                        <p:strVal val="visible"/>
                                      </p:to>
                                    </p:set>
                                    <p:anim calcmode="lin" valueType="num">
                                      <p:cBhvr additive="base">
                                        <p:cTn id="29" dur="500" fill="hold"/>
                                        <p:tgtEl>
                                          <p:spTgt spid="49155">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9155">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49155">
                                            <p:txEl>
                                              <p:pRg st="6" end="6"/>
                                            </p:txEl>
                                          </p:spTgt>
                                        </p:tgtEl>
                                        <p:attrNameLst>
                                          <p:attrName>style.visibility</p:attrName>
                                        </p:attrNameLst>
                                      </p:cBhvr>
                                      <p:to>
                                        <p:strVal val="visible"/>
                                      </p:to>
                                    </p:set>
                                    <p:anim calcmode="lin" valueType="num">
                                      <p:cBhvr additive="base">
                                        <p:cTn id="33" dur="500" fill="hold"/>
                                        <p:tgtEl>
                                          <p:spTgt spid="49155">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4915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457200" y="0"/>
            <a:ext cx="8229600" cy="836712"/>
          </a:xfrm>
        </p:spPr>
        <p:txBody>
          <a:bodyPr/>
          <a:lstStyle/>
          <a:p>
            <a:pPr eaLnBrk="1" hangingPunct="1"/>
            <a:r>
              <a:rPr lang="es-ES" dirty="0" smtClean="0">
                <a:cs typeface="Times New Roman" charset="0"/>
              </a:rPr>
              <a:t>Asunción de riesgos</a:t>
            </a:r>
          </a:p>
        </p:txBody>
      </p:sp>
      <p:sp>
        <p:nvSpPr>
          <p:cNvPr id="50179" name="Rectangle 3"/>
          <p:cNvSpPr>
            <a:spLocks noGrp="1" noChangeArrowheads="1"/>
          </p:cNvSpPr>
          <p:nvPr>
            <p:ph idx="1"/>
          </p:nvPr>
        </p:nvSpPr>
        <p:spPr>
          <a:xfrm>
            <a:off x="457200" y="980728"/>
            <a:ext cx="8229600" cy="5145435"/>
          </a:xfrm>
        </p:spPr>
        <p:txBody>
          <a:bodyPr/>
          <a:lstStyle/>
          <a:p>
            <a:pPr eaLnBrk="1" hangingPunct="1">
              <a:lnSpc>
                <a:spcPct val="90000"/>
              </a:lnSpc>
            </a:pPr>
            <a:r>
              <a:rPr lang="es-ES" sz="2800" dirty="0" smtClean="0"/>
              <a:t>Asumir riesgos es arriesgar la supervivencia futura para obtener un beneficio actual.</a:t>
            </a:r>
          </a:p>
          <a:p>
            <a:pPr eaLnBrk="1" hangingPunct="1">
              <a:lnSpc>
                <a:spcPct val="90000"/>
              </a:lnSpc>
            </a:pPr>
            <a:r>
              <a:rPr lang="es-ES" sz="2800" dirty="0" smtClean="0">
                <a:cs typeface="Times New Roman" charset="0"/>
              </a:rPr>
              <a:t>La asunción de riesgos se ha mantenido en el acervo genético porque ha favorecido la aptitud reproductiva a lo largo de la evolución</a:t>
            </a:r>
          </a:p>
          <a:p>
            <a:pPr eaLnBrk="1" hangingPunct="1">
              <a:lnSpc>
                <a:spcPct val="90000"/>
              </a:lnSpc>
            </a:pPr>
            <a:r>
              <a:rPr lang="es-ES" sz="2800" dirty="0" smtClean="0">
                <a:cs typeface="Times New Roman" charset="0"/>
              </a:rPr>
              <a:t>Tendencia hacia el riesgo en el medio actual: </a:t>
            </a:r>
          </a:p>
          <a:p>
            <a:pPr lvl="1" eaLnBrk="1" hangingPunct="1">
              <a:lnSpc>
                <a:spcPct val="90000"/>
              </a:lnSpc>
            </a:pPr>
            <a:r>
              <a:rPr lang="es-ES" sz="2400" dirty="0" smtClean="0">
                <a:cs typeface="Times New Roman" charset="0"/>
              </a:rPr>
              <a:t>consumo de drogas, </a:t>
            </a:r>
          </a:p>
          <a:p>
            <a:pPr lvl="1" eaLnBrk="1" hangingPunct="1">
              <a:lnSpc>
                <a:spcPct val="90000"/>
              </a:lnSpc>
            </a:pPr>
            <a:r>
              <a:rPr lang="es-ES" sz="2400" dirty="0" smtClean="0">
                <a:cs typeface="Times New Roman" charset="0"/>
              </a:rPr>
              <a:t>conducción temeraria, </a:t>
            </a:r>
          </a:p>
          <a:p>
            <a:pPr lvl="1" eaLnBrk="1" hangingPunct="1">
              <a:lnSpc>
                <a:spcPct val="90000"/>
              </a:lnSpc>
            </a:pPr>
            <a:r>
              <a:rPr lang="es-ES" sz="2400" dirty="0" smtClean="0">
                <a:cs typeface="Times New Roman" charset="0"/>
              </a:rPr>
              <a:t>embarazos no deseados en adolescentes, </a:t>
            </a:r>
          </a:p>
          <a:p>
            <a:pPr lvl="1" eaLnBrk="1" hangingPunct="1">
              <a:lnSpc>
                <a:spcPct val="90000"/>
              </a:lnSpc>
            </a:pPr>
            <a:r>
              <a:rPr lang="es-ES" sz="2400" dirty="0" smtClean="0">
                <a:cs typeface="Times New Roman" charset="0"/>
              </a:rPr>
              <a:t>adquisición de recursos de alto riesgo (robar), </a:t>
            </a:r>
          </a:p>
          <a:p>
            <a:pPr lvl="1" eaLnBrk="1" hangingPunct="1">
              <a:lnSpc>
                <a:spcPct val="90000"/>
              </a:lnSpc>
            </a:pPr>
            <a:r>
              <a:rPr lang="es-ES" sz="2400" dirty="0" smtClean="0">
                <a:cs typeface="Times New Roman" charset="0"/>
              </a:rPr>
              <a:t>peleas, </a:t>
            </a:r>
          </a:p>
          <a:p>
            <a:pPr lvl="1" eaLnBrk="1" hangingPunct="1">
              <a:lnSpc>
                <a:spcPct val="90000"/>
              </a:lnSpc>
            </a:pPr>
            <a:r>
              <a:rPr lang="es-ES" sz="2400" dirty="0" smtClean="0">
                <a:cs typeface="Times New Roman" charset="0"/>
              </a:rPr>
              <a:t>juego de azar, etc.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0179">
                                            <p:txEl>
                                              <p:pRg st="0" end="0"/>
                                            </p:txEl>
                                          </p:spTgt>
                                        </p:tgtEl>
                                        <p:attrNameLst>
                                          <p:attrName>style.visibility</p:attrName>
                                        </p:attrNameLst>
                                      </p:cBhvr>
                                      <p:to>
                                        <p:strVal val="visible"/>
                                      </p:to>
                                    </p:set>
                                    <p:anim calcmode="lin" valueType="num">
                                      <p:cBhvr additive="base">
                                        <p:cTn id="7" dur="500" fill="hold"/>
                                        <p:tgtEl>
                                          <p:spTgt spid="5017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017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0179">
                                            <p:txEl>
                                              <p:pRg st="1" end="1"/>
                                            </p:txEl>
                                          </p:spTgt>
                                        </p:tgtEl>
                                        <p:attrNameLst>
                                          <p:attrName>style.visibility</p:attrName>
                                        </p:attrNameLst>
                                      </p:cBhvr>
                                      <p:to>
                                        <p:strVal val="visible"/>
                                      </p:to>
                                    </p:set>
                                    <p:anim calcmode="lin" valueType="num">
                                      <p:cBhvr additive="base">
                                        <p:cTn id="13" dur="500" fill="hold"/>
                                        <p:tgtEl>
                                          <p:spTgt spid="5017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017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0179">
                                            <p:txEl>
                                              <p:pRg st="2" end="2"/>
                                            </p:txEl>
                                          </p:spTgt>
                                        </p:tgtEl>
                                        <p:attrNameLst>
                                          <p:attrName>style.visibility</p:attrName>
                                        </p:attrNameLst>
                                      </p:cBhvr>
                                      <p:to>
                                        <p:strVal val="visible"/>
                                      </p:to>
                                    </p:set>
                                    <p:anim calcmode="lin" valueType="num">
                                      <p:cBhvr additive="base">
                                        <p:cTn id="19" dur="500" fill="hold"/>
                                        <p:tgtEl>
                                          <p:spTgt spid="5017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0179">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50179">
                                            <p:txEl>
                                              <p:pRg st="3" end="3"/>
                                            </p:txEl>
                                          </p:spTgt>
                                        </p:tgtEl>
                                        <p:attrNameLst>
                                          <p:attrName>style.visibility</p:attrName>
                                        </p:attrNameLst>
                                      </p:cBhvr>
                                      <p:to>
                                        <p:strVal val="visible"/>
                                      </p:to>
                                    </p:set>
                                    <p:anim calcmode="lin" valueType="num">
                                      <p:cBhvr additive="base">
                                        <p:cTn id="23" dur="500" fill="hold"/>
                                        <p:tgtEl>
                                          <p:spTgt spid="50179">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0179">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50179">
                                            <p:txEl>
                                              <p:pRg st="4" end="4"/>
                                            </p:txEl>
                                          </p:spTgt>
                                        </p:tgtEl>
                                        <p:attrNameLst>
                                          <p:attrName>style.visibility</p:attrName>
                                        </p:attrNameLst>
                                      </p:cBhvr>
                                      <p:to>
                                        <p:strVal val="visible"/>
                                      </p:to>
                                    </p:set>
                                    <p:anim calcmode="lin" valueType="num">
                                      <p:cBhvr additive="base">
                                        <p:cTn id="27" dur="500" fill="hold"/>
                                        <p:tgtEl>
                                          <p:spTgt spid="50179">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50179">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50179">
                                            <p:txEl>
                                              <p:pRg st="5" end="5"/>
                                            </p:txEl>
                                          </p:spTgt>
                                        </p:tgtEl>
                                        <p:attrNameLst>
                                          <p:attrName>style.visibility</p:attrName>
                                        </p:attrNameLst>
                                      </p:cBhvr>
                                      <p:to>
                                        <p:strVal val="visible"/>
                                      </p:to>
                                    </p:set>
                                    <p:anim calcmode="lin" valueType="num">
                                      <p:cBhvr additive="base">
                                        <p:cTn id="31" dur="500" fill="hold"/>
                                        <p:tgtEl>
                                          <p:spTgt spid="50179">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0179">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50179">
                                            <p:txEl>
                                              <p:pRg st="6" end="6"/>
                                            </p:txEl>
                                          </p:spTgt>
                                        </p:tgtEl>
                                        <p:attrNameLst>
                                          <p:attrName>style.visibility</p:attrName>
                                        </p:attrNameLst>
                                      </p:cBhvr>
                                      <p:to>
                                        <p:strVal val="visible"/>
                                      </p:to>
                                    </p:set>
                                    <p:anim calcmode="lin" valueType="num">
                                      <p:cBhvr additive="base">
                                        <p:cTn id="35" dur="500" fill="hold"/>
                                        <p:tgtEl>
                                          <p:spTgt spid="50179">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50179">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50179">
                                            <p:txEl>
                                              <p:pRg st="7" end="7"/>
                                            </p:txEl>
                                          </p:spTgt>
                                        </p:tgtEl>
                                        <p:attrNameLst>
                                          <p:attrName>style.visibility</p:attrName>
                                        </p:attrNameLst>
                                      </p:cBhvr>
                                      <p:to>
                                        <p:strVal val="visible"/>
                                      </p:to>
                                    </p:set>
                                    <p:anim calcmode="lin" valueType="num">
                                      <p:cBhvr additive="base">
                                        <p:cTn id="39" dur="500" fill="hold"/>
                                        <p:tgtEl>
                                          <p:spTgt spid="50179">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50179">
                                            <p:txEl>
                                              <p:pRg st="7" end="7"/>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50179">
                                            <p:txEl>
                                              <p:pRg st="8" end="8"/>
                                            </p:txEl>
                                          </p:spTgt>
                                        </p:tgtEl>
                                        <p:attrNameLst>
                                          <p:attrName>style.visibility</p:attrName>
                                        </p:attrNameLst>
                                      </p:cBhvr>
                                      <p:to>
                                        <p:strVal val="visible"/>
                                      </p:to>
                                    </p:set>
                                    <p:anim calcmode="lin" valueType="num">
                                      <p:cBhvr additive="base">
                                        <p:cTn id="43" dur="500" fill="hold"/>
                                        <p:tgtEl>
                                          <p:spTgt spid="50179">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0179">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9" grpId="0" build="p"/>
    </p:bld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317500" y="52388"/>
            <a:ext cx="8637588" cy="1431925"/>
          </a:xfrm>
        </p:spPr>
        <p:txBody>
          <a:bodyPr/>
          <a:lstStyle/>
          <a:p>
            <a:pPr eaLnBrk="1" hangingPunct="1"/>
            <a:r>
              <a:rPr lang="es-ES" smtClean="0">
                <a:cs typeface="Times New Roman" charset="0"/>
              </a:rPr>
              <a:t>Variables relacionadas con la asunción de riesgos</a:t>
            </a:r>
          </a:p>
        </p:txBody>
      </p:sp>
      <p:sp>
        <p:nvSpPr>
          <p:cNvPr id="55299" name="Rectangle 3"/>
          <p:cNvSpPr>
            <a:spLocks noGrp="1" noChangeArrowheads="1"/>
          </p:cNvSpPr>
          <p:nvPr>
            <p:ph idx="1"/>
          </p:nvPr>
        </p:nvSpPr>
        <p:spPr/>
        <p:txBody>
          <a:bodyPr/>
          <a:lstStyle/>
          <a:p>
            <a:pPr eaLnBrk="1" hangingPunct="1"/>
            <a:r>
              <a:rPr lang="es-ES" dirty="0" smtClean="0">
                <a:cs typeface="Times New Roman" charset="0"/>
              </a:rPr>
              <a:t>Género: &gt; varones (+ </a:t>
            </a:r>
            <a:r>
              <a:rPr lang="es-ES" dirty="0" smtClean="0">
                <a:latin typeface="Century"/>
                <a:cs typeface="Times New Roman" charset="0"/>
              </a:rPr>
              <a:t>♂ </a:t>
            </a:r>
            <a:r>
              <a:rPr lang="es-ES" dirty="0" smtClean="0">
                <a:cs typeface="Times New Roman" charset="0"/>
              </a:rPr>
              <a:t>jóvenes)</a:t>
            </a:r>
          </a:p>
          <a:p>
            <a:pPr eaLnBrk="1" hangingPunct="1"/>
            <a:r>
              <a:rPr lang="es-ES" dirty="0" smtClean="0">
                <a:cs typeface="Times New Roman" charset="0"/>
              </a:rPr>
              <a:t>Fase del ciclo vital: &gt; en la 2ª y 3ª décadas de la vida, principalmente entre los 15 y 29 años (en </a:t>
            </a:r>
            <a:r>
              <a:rPr lang="es-ES" dirty="0" smtClean="0">
                <a:latin typeface="Century"/>
                <a:cs typeface="Times New Roman" charset="0"/>
              </a:rPr>
              <a:t>♂ y♀</a:t>
            </a:r>
            <a:r>
              <a:rPr lang="es-ES" dirty="0" smtClean="0">
                <a:cs typeface="Times New Roman" charset="0"/>
              </a:rPr>
              <a:t>)</a:t>
            </a:r>
          </a:p>
          <a:p>
            <a:pPr eaLnBrk="1" hangingPunct="1"/>
            <a:r>
              <a:rPr lang="es-ES" dirty="0" smtClean="0">
                <a:cs typeface="Times New Roman" charset="0"/>
              </a:rPr>
              <a:t>Características ambientales: &gt; en ambientes inestables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52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529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529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build="p"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317500" y="52388"/>
            <a:ext cx="8637588" cy="1431925"/>
          </a:xfrm>
        </p:spPr>
        <p:txBody>
          <a:bodyPr/>
          <a:lstStyle/>
          <a:p>
            <a:pPr eaLnBrk="1" hangingPunct="1"/>
            <a:r>
              <a:rPr lang="es-ES" smtClean="0"/>
              <a:t>Hipótesis evolucionistas en drogodependencias</a:t>
            </a:r>
          </a:p>
        </p:txBody>
      </p:sp>
      <p:sp>
        <p:nvSpPr>
          <p:cNvPr id="52227" name="Rectangle 3"/>
          <p:cNvSpPr>
            <a:spLocks noGrp="1" noChangeArrowheads="1"/>
          </p:cNvSpPr>
          <p:nvPr>
            <p:ph idx="1"/>
          </p:nvPr>
        </p:nvSpPr>
        <p:spPr/>
        <p:txBody>
          <a:bodyPr/>
          <a:lstStyle/>
          <a:p>
            <a:pPr eaLnBrk="1" hangingPunct="1"/>
            <a:r>
              <a:rPr lang="es-ES" dirty="0" err="1" smtClean="0"/>
              <a:t>Coevolución</a:t>
            </a:r>
            <a:r>
              <a:rPr lang="es-ES" dirty="0" smtClean="0"/>
              <a:t> de herbívoros y plantas</a:t>
            </a:r>
          </a:p>
          <a:p>
            <a:pPr eaLnBrk="1" hangingPunct="1"/>
            <a:r>
              <a:rPr lang="es-ES" dirty="0" smtClean="0"/>
              <a:t>Evolución de los sistemas emocionales</a:t>
            </a:r>
          </a:p>
          <a:p>
            <a:pPr eaLnBrk="1" hangingPunct="1"/>
            <a:r>
              <a:rPr lang="es-ES" dirty="0" smtClean="0"/>
              <a:t>Apego</a:t>
            </a:r>
          </a:p>
          <a:p>
            <a:pPr eaLnBrk="1" hangingPunct="1"/>
            <a:r>
              <a:rPr lang="es-ES" dirty="0" smtClean="0"/>
              <a:t>Historia vital y asunción de riesgos</a:t>
            </a:r>
          </a:p>
          <a:p>
            <a:pPr eaLnBrk="1" hangingPunct="1"/>
            <a:r>
              <a:rPr lang="es-ES" b="1" dirty="0" smtClean="0">
                <a:solidFill>
                  <a:schemeClr val="hlink"/>
                </a:solidFill>
              </a:rPr>
              <a:t>Dominio y dependencia social</a:t>
            </a:r>
          </a:p>
          <a:p>
            <a:pPr eaLnBrk="1" hangingPunct="1"/>
            <a:r>
              <a:rPr lang="es-ES" dirty="0" smtClean="0"/>
              <a:t>Neurobiología, personalidad y consumo de alcohol</a:t>
            </a:r>
            <a:endParaRPr lang="es-ES" sz="2800"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317500" y="52388"/>
            <a:ext cx="8637588" cy="1431925"/>
          </a:xfrm>
        </p:spPr>
        <p:txBody>
          <a:bodyPr rtlCol="0">
            <a:normAutofit fontScale="90000"/>
          </a:bodyPr>
          <a:lstStyle/>
          <a:p>
            <a:pPr eaLnBrk="1" fontAlgn="auto" hangingPunct="1">
              <a:spcAft>
                <a:spcPts val="0"/>
              </a:spcAft>
              <a:defRPr/>
            </a:pPr>
            <a:r>
              <a:rPr lang="es-ES" dirty="0" smtClean="0">
                <a:cs typeface="Times New Roman" charset="0"/>
              </a:rPr>
              <a:t>Teoría de la evolución y conductas adictivas</a:t>
            </a:r>
            <a:r>
              <a:rPr lang="es-ES" b="1" dirty="0" smtClean="0">
                <a:cs typeface="Times New Roman" charset="0"/>
              </a:rPr>
              <a:t> </a:t>
            </a:r>
          </a:p>
        </p:txBody>
      </p:sp>
      <p:sp>
        <p:nvSpPr>
          <p:cNvPr id="9219" name="Rectangle 3"/>
          <p:cNvSpPr>
            <a:spLocks noGrp="1" noChangeArrowheads="1"/>
          </p:cNvSpPr>
          <p:nvPr>
            <p:ph idx="1"/>
          </p:nvPr>
        </p:nvSpPr>
        <p:spPr/>
        <p:txBody>
          <a:bodyPr/>
          <a:lstStyle/>
          <a:p>
            <a:pPr eaLnBrk="1" hangingPunct="1">
              <a:lnSpc>
                <a:spcPct val="90000"/>
              </a:lnSpc>
            </a:pPr>
            <a:r>
              <a:rPr lang="es-ES" sz="2800" smtClean="0">
                <a:cs typeface="Times New Roman" charset="0"/>
              </a:rPr>
              <a:t>Paradoja central: los argumentos evolucionistas se basan en cómo un cierto rasgo o conducta beneficia la supervivencia y capacidad reproductiva de un organismo. </a:t>
            </a:r>
          </a:p>
          <a:p>
            <a:pPr eaLnBrk="1" hangingPunct="1">
              <a:lnSpc>
                <a:spcPct val="90000"/>
              </a:lnSpc>
            </a:pPr>
            <a:r>
              <a:rPr lang="es-ES" sz="2800" smtClean="0">
                <a:cs typeface="Times New Roman" charset="0"/>
              </a:rPr>
              <a:t>La estirpe filogenética de la que procede el hombre ha estado en contacto con sustancias psicoactivas a lo largo de millones de años.</a:t>
            </a:r>
          </a:p>
          <a:p>
            <a:pPr eaLnBrk="1" hangingPunct="1">
              <a:lnSpc>
                <a:spcPct val="90000"/>
              </a:lnSpc>
            </a:pPr>
            <a:r>
              <a:rPr lang="es-ES" sz="2800" smtClean="0">
                <a:cs typeface="Times New Roman" charset="0"/>
              </a:rPr>
              <a:t>Las sustancias adictógenas deben actuar sobre sustratos cerebrales que parecen estar conservados a lo largo de la evolución de los mamíferos. </a:t>
            </a:r>
          </a:p>
          <a:p>
            <a:pPr eaLnBrk="1" hangingPunct="1">
              <a:lnSpc>
                <a:spcPct val="90000"/>
              </a:lnSpc>
            </a:pPr>
            <a:endParaRPr lang="es-ES" sz="2800" smtClean="0">
              <a:cs typeface="Times New Roman"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 calcmode="lin" valueType="num">
                                      <p:cBhvr additive="base">
                                        <p:cTn id="7" dur="500" fill="hold"/>
                                        <p:tgtEl>
                                          <p:spTgt spid="921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2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219">
                                            <p:txEl>
                                              <p:pRg st="1" end="1"/>
                                            </p:txEl>
                                          </p:spTgt>
                                        </p:tgtEl>
                                        <p:attrNameLst>
                                          <p:attrName>style.visibility</p:attrName>
                                        </p:attrNameLst>
                                      </p:cBhvr>
                                      <p:to>
                                        <p:strVal val="visible"/>
                                      </p:to>
                                    </p:set>
                                    <p:anim calcmode="lin" valueType="num">
                                      <p:cBhvr additive="base">
                                        <p:cTn id="13" dur="500" fill="hold"/>
                                        <p:tgtEl>
                                          <p:spTgt spid="921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21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219">
                                            <p:txEl>
                                              <p:pRg st="2" end="2"/>
                                            </p:txEl>
                                          </p:spTgt>
                                        </p:tgtEl>
                                        <p:attrNameLst>
                                          <p:attrName>style.visibility</p:attrName>
                                        </p:attrNameLst>
                                      </p:cBhvr>
                                      <p:to>
                                        <p:strVal val="visible"/>
                                      </p:to>
                                    </p:set>
                                    <p:anim calcmode="lin" valueType="num">
                                      <p:cBhvr additive="base">
                                        <p:cTn id="19" dur="500" fill="hold"/>
                                        <p:tgtEl>
                                          <p:spTgt spid="921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21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xit" presetSubtype="1" fill="hold" nodeType="clickEffect">
                                  <p:stCondLst>
                                    <p:cond delay="0"/>
                                  </p:stCondLst>
                                  <p:childTnLst>
                                    <p:anim calcmode="lin" valueType="num">
                                      <p:cBhvr additive="base">
                                        <p:cTn id="24" dur="500"/>
                                        <p:tgtEl>
                                          <p:spTgt spid="9219">
                                            <p:txEl>
                                              <p:pRg st="0" end="0"/>
                                            </p:txEl>
                                          </p:spTgt>
                                        </p:tgtEl>
                                        <p:attrNameLst>
                                          <p:attrName>ppt_x</p:attrName>
                                        </p:attrNameLst>
                                      </p:cBhvr>
                                      <p:tavLst>
                                        <p:tav tm="0">
                                          <p:val>
                                            <p:strVal val="ppt_x"/>
                                          </p:val>
                                        </p:tav>
                                        <p:tav tm="100000">
                                          <p:val>
                                            <p:strVal val="ppt_x"/>
                                          </p:val>
                                        </p:tav>
                                      </p:tavLst>
                                    </p:anim>
                                    <p:anim calcmode="lin" valueType="num">
                                      <p:cBhvr additive="base">
                                        <p:cTn id="25" dur="500"/>
                                        <p:tgtEl>
                                          <p:spTgt spid="9219">
                                            <p:txEl>
                                              <p:pRg st="0" end="0"/>
                                            </p:txEl>
                                          </p:spTgt>
                                        </p:tgtEl>
                                        <p:attrNameLst>
                                          <p:attrName>ppt_y</p:attrName>
                                        </p:attrNameLst>
                                      </p:cBhvr>
                                      <p:tavLst>
                                        <p:tav tm="0">
                                          <p:val>
                                            <p:strVal val="ppt_y"/>
                                          </p:val>
                                        </p:tav>
                                        <p:tav tm="100000">
                                          <p:val>
                                            <p:strVal val="0-ppt_h/2"/>
                                          </p:val>
                                        </p:tav>
                                      </p:tavLst>
                                    </p:anim>
                                    <p:set>
                                      <p:cBhvr>
                                        <p:cTn id="26" dur="1" fill="hold">
                                          <p:stCondLst>
                                            <p:cond delay="499"/>
                                          </p:stCondLst>
                                        </p:cTn>
                                        <p:tgtEl>
                                          <p:spTgt spid="9219">
                                            <p:txEl>
                                              <p:pRg st="0" end="0"/>
                                            </p:txEl>
                                          </p:spTgt>
                                        </p:tgtEl>
                                        <p:attrNameLst>
                                          <p:attrName>style.visibility</p:attrName>
                                        </p:attrNameLst>
                                      </p:cBhvr>
                                      <p:to>
                                        <p:strVal val="hidden"/>
                                      </p:to>
                                    </p:set>
                                  </p:childTnLst>
                                </p:cTn>
                              </p:par>
                              <p:par>
                                <p:cTn id="27" presetID="2" presetClass="exit" presetSubtype="1" fill="hold" nodeType="withEffect">
                                  <p:stCondLst>
                                    <p:cond delay="0"/>
                                  </p:stCondLst>
                                  <p:childTnLst>
                                    <p:anim calcmode="lin" valueType="num">
                                      <p:cBhvr additive="base">
                                        <p:cTn id="28" dur="500"/>
                                        <p:tgtEl>
                                          <p:spTgt spid="9219">
                                            <p:txEl>
                                              <p:pRg st="1" end="1"/>
                                            </p:txEl>
                                          </p:spTgt>
                                        </p:tgtEl>
                                        <p:attrNameLst>
                                          <p:attrName>ppt_x</p:attrName>
                                        </p:attrNameLst>
                                      </p:cBhvr>
                                      <p:tavLst>
                                        <p:tav tm="0">
                                          <p:val>
                                            <p:strVal val="ppt_x"/>
                                          </p:val>
                                        </p:tav>
                                        <p:tav tm="100000">
                                          <p:val>
                                            <p:strVal val="ppt_x"/>
                                          </p:val>
                                        </p:tav>
                                      </p:tavLst>
                                    </p:anim>
                                    <p:anim calcmode="lin" valueType="num">
                                      <p:cBhvr additive="base">
                                        <p:cTn id="29" dur="500"/>
                                        <p:tgtEl>
                                          <p:spTgt spid="9219">
                                            <p:txEl>
                                              <p:pRg st="1" end="1"/>
                                            </p:txEl>
                                          </p:spTgt>
                                        </p:tgtEl>
                                        <p:attrNameLst>
                                          <p:attrName>ppt_y</p:attrName>
                                        </p:attrNameLst>
                                      </p:cBhvr>
                                      <p:tavLst>
                                        <p:tav tm="0">
                                          <p:val>
                                            <p:strVal val="ppt_y"/>
                                          </p:val>
                                        </p:tav>
                                        <p:tav tm="100000">
                                          <p:val>
                                            <p:strVal val="0-ppt_h/2"/>
                                          </p:val>
                                        </p:tav>
                                      </p:tavLst>
                                    </p:anim>
                                    <p:set>
                                      <p:cBhvr>
                                        <p:cTn id="30" dur="1" fill="hold">
                                          <p:stCondLst>
                                            <p:cond delay="499"/>
                                          </p:stCondLst>
                                        </p:cTn>
                                        <p:tgtEl>
                                          <p:spTgt spid="9219">
                                            <p:txEl>
                                              <p:pRg st="1" end="1"/>
                                            </p:txEl>
                                          </p:spTgt>
                                        </p:tgtEl>
                                        <p:attrNameLst>
                                          <p:attrName>style.visibility</p:attrName>
                                        </p:attrNameLst>
                                      </p:cBhvr>
                                      <p:to>
                                        <p:strVal val="hidden"/>
                                      </p:to>
                                    </p:set>
                                  </p:childTnLst>
                                </p:cTn>
                              </p:par>
                              <p:par>
                                <p:cTn id="31" presetID="2" presetClass="exit" presetSubtype="1" fill="hold" nodeType="withEffect">
                                  <p:stCondLst>
                                    <p:cond delay="0"/>
                                  </p:stCondLst>
                                  <p:childTnLst>
                                    <p:anim calcmode="lin" valueType="num">
                                      <p:cBhvr additive="base">
                                        <p:cTn id="32" dur="500"/>
                                        <p:tgtEl>
                                          <p:spTgt spid="9219">
                                            <p:txEl>
                                              <p:pRg st="2" end="2"/>
                                            </p:txEl>
                                          </p:spTgt>
                                        </p:tgtEl>
                                        <p:attrNameLst>
                                          <p:attrName>ppt_x</p:attrName>
                                        </p:attrNameLst>
                                      </p:cBhvr>
                                      <p:tavLst>
                                        <p:tav tm="0">
                                          <p:val>
                                            <p:strVal val="ppt_x"/>
                                          </p:val>
                                        </p:tav>
                                        <p:tav tm="100000">
                                          <p:val>
                                            <p:strVal val="ppt_x"/>
                                          </p:val>
                                        </p:tav>
                                      </p:tavLst>
                                    </p:anim>
                                    <p:anim calcmode="lin" valueType="num">
                                      <p:cBhvr additive="base">
                                        <p:cTn id="33" dur="500"/>
                                        <p:tgtEl>
                                          <p:spTgt spid="9219">
                                            <p:txEl>
                                              <p:pRg st="2" end="2"/>
                                            </p:txEl>
                                          </p:spTgt>
                                        </p:tgtEl>
                                        <p:attrNameLst>
                                          <p:attrName>ppt_y</p:attrName>
                                        </p:attrNameLst>
                                      </p:cBhvr>
                                      <p:tavLst>
                                        <p:tav tm="0">
                                          <p:val>
                                            <p:strVal val="ppt_y"/>
                                          </p:val>
                                        </p:tav>
                                        <p:tav tm="100000">
                                          <p:val>
                                            <p:strVal val="0-ppt_h/2"/>
                                          </p:val>
                                        </p:tav>
                                      </p:tavLst>
                                    </p:anim>
                                    <p:set>
                                      <p:cBhvr>
                                        <p:cTn id="34" dur="1" fill="hold">
                                          <p:stCondLst>
                                            <p:cond delay="499"/>
                                          </p:stCondLst>
                                        </p:cTn>
                                        <p:tgtEl>
                                          <p:spTgt spid="9219">
                                            <p:txEl>
                                              <p:pRg st="2" end="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0"/>
            <a:ext cx="8229600" cy="1052736"/>
          </a:xfrm>
        </p:spPr>
        <p:txBody>
          <a:bodyPr/>
          <a:lstStyle/>
          <a:p>
            <a:r>
              <a:rPr lang="es-ES" dirty="0" smtClean="0"/>
              <a:t>Jerarquía de dominio</a:t>
            </a:r>
            <a:endParaRPr lang="es-ES" dirty="0"/>
          </a:p>
        </p:txBody>
      </p:sp>
      <p:sp>
        <p:nvSpPr>
          <p:cNvPr id="3" name="2 Marcador de contenido"/>
          <p:cNvSpPr>
            <a:spLocks noGrp="1"/>
          </p:cNvSpPr>
          <p:nvPr>
            <p:ph idx="1"/>
          </p:nvPr>
        </p:nvSpPr>
        <p:spPr>
          <a:xfrm>
            <a:off x="457200" y="1052736"/>
            <a:ext cx="8229600" cy="5073427"/>
          </a:xfrm>
        </p:spPr>
        <p:txBody>
          <a:bodyPr/>
          <a:lstStyle/>
          <a:p>
            <a:r>
              <a:rPr lang="es-ES" sz="2600" dirty="0" smtClean="0"/>
              <a:t>En su evolución, el hombre pasó por un estado en que los pequeños grupos sociales eran regulados por una estricta jerarquía de dominio</a:t>
            </a:r>
          </a:p>
          <a:p>
            <a:r>
              <a:rPr lang="es-ES" sz="2600" dirty="0" smtClean="0"/>
              <a:t>Unos pocos individuos obtuvieron las ventajas de convertirse en dominantes (</a:t>
            </a:r>
            <a:r>
              <a:rPr lang="es-ES" sz="2600" dirty="0" smtClean="0">
                <a:latin typeface="Calibri"/>
              </a:rPr>
              <a:t>↑ </a:t>
            </a:r>
            <a:r>
              <a:rPr lang="es-ES" sz="2600" dirty="0" smtClean="0"/>
              <a:t>éxito reproductivo, acceso desproporcionado a recursos). </a:t>
            </a:r>
          </a:p>
          <a:p>
            <a:r>
              <a:rPr lang="es-ES" sz="2600" dirty="0" smtClean="0"/>
              <a:t>Otros se convirtieron en subordinados para evitar implicarse en conductas agresivas que les podrían ocasionar lesiones mientras que mantenían los beneficios de ser miembros del grupo (por ej., protección frente a depredadores).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es-ES" smtClean="0"/>
              <a:t>Alcohol y jerarquía de dominio</a:t>
            </a:r>
          </a:p>
        </p:txBody>
      </p:sp>
      <p:sp>
        <p:nvSpPr>
          <p:cNvPr id="56323" name="Rectangle 3"/>
          <p:cNvSpPr>
            <a:spLocks noGrp="1" noChangeArrowheads="1"/>
          </p:cNvSpPr>
          <p:nvPr>
            <p:ph idx="1"/>
          </p:nvPr>
        </p:nvSpPr>
        <p:spPr/>
        <p:txBody>
          <a:bodyPr/>
          <a:lstStyle/>
          <a:p>
            <a:pPr eaLnBrk="1" hangingPunct="1">
              <a:lnSpc>
                <a:spcPct val="90000"/>
              </a:lnSpc>
            </a:pPr>
            <a:r>
              <a:rPr lang="es-ES" sz="2800" dirty="0" smtClean="0">
                <a:cs typeface="Times New Roman" charset="0"/>
              </a:rPr>
              <a:t>La ingesta de alcohol tiende a liberar patrones de conducta similares a los observados en los individuos alfa para mantener el dominio del grupo: asertividad, agresividad, asunción de riesgos y elevado interés en el sexo</a:t>
            </a:r>
          </a:p>
          <a:p>
            <a:pPr algn="just" eaLnBrk="1" hangingPunct="1">
              <a:lnSpc>
                <a:spcPct val="90000"/>
              </a:lnSpc>
            </a:pPr>
            <a:r>
              <a:rPr lang="es-ES" sz="2800" dirty="0" smtClean="0">
                <a:cs typeface="Times New Roman" charset="0"/>
              </a:rPr>
              <a:t>Los subordinados pueden abusar de sustancias por:</a:t>
            </a:r>
            <a:endParaRPr lang="es-ES" sz="2800" b="1" dirty="0" smtClean="0">
              <a:cs typeface="Times New Roman" charset="0"/>
            </a:endParaRPr>
          </a:p>
          <a:p>
            <a:pPr lvl="1" algn="just" eaLnBrk="1" hangingPunct="1">
              <a:lnSpc>
                <a:spcPct val="90000"/>
              </a:lnSpc>
            </a:pPr>
            <a:r>
              <a:rPr lang="es-ES" sz="2400" dirty="0" smtClean="0">
                <a:cs typeface="Times New Roman" charset="0"/>
              </a:rPr>
              <a:t>Aumento del estrés general</a:t>
            </a:r>
            <a:endParaRPr lang="es-ES" sz="2400" b="1" dirty="0" smtClean="0">
              <a:cs typeface="Times New Roman" charset="0"/>
            </a:endParaRPr>
          </a:p>
          <a:p>
            <a:pPr lvl="1" algn="just" eaLnBrk="1" hangingPunct="1">
              <a:lnSpc>
                <a:spcPct val="90000"/>
              </a:lnSpc>
            </a:pPr>
            <a:r>
              <a:rPr lang="es-ES" sz="2400" dirty="0" smtClean="0">
                <a:cs typeface="Times New Roman" charset="0"/>
              </a:rPr>
              <a:t>En ellos se favorecen las estrategias a corto plazo </a:t>
            </a:r>
            <a:endParaRPr lang="es-ES" sz="2400" b="1" dirty="0" smtClean="0">
              <a:cs typeface="Times New Roman" charset="0"/>
            </a:endParaRPr>
          </a:p>
          <a:p>
            <a:pPr lvl="1" algn="just" eaLnBrk="1" hangingPunct="1">
              <a:lnSpc>
                <a:spcPct val="90000"/>
              </a:lnSpc>
            </a:pPr>
            <a:r>
              <a:rPr lang="es-ES" sz="2400" dirty="0" smtClean="0">
                <a:cs typeface="Times New Roman" charset="0"/>
              </a:rPr>
              <a:t>Dependencia social</a:t>
            </a:r>
            <a:endParaRPr lang="es-ES" sz="2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6323">
                                            <p:txEl>
                                              <p:pRg st="0" end="0"/>
                                            </p:txEl>
                                          </p:spTgt>
                                        </p:tgtEl>
                                        <p:attrNameLst>
                                          <p:attrName>style.visibility</p:attrName>
                                        </p:attrNameLst>
                                      </p:cBhvr>
                                      <p:to>
                                        <p:strVal val="visible"/>
                                      </p:to>
                                    </p:set>
                                    <p:anim calcmode="lin" valueType="num">
                                      <p:cBhvr additive="base">
                                        <p:cTn id="7" dur="500" fill="hold"/>
                                        <p:tgtEl>
                                          <p:spTgt spid="5632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63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6323">
                                            <p:txEl>
                                              <p:pRg st="1" end="1"/>
                                            </p:txEl>
                                          </p:spTgt>
                                        </p:tgtEl>
                                        <p:attrNameLst>
                                          <p:attrName>style.visibility</p:attrName>
                                        </p:attrNameLst>
                                      </p:cBhvr>
                                      <p:to>
                                        <p:strVal val="visible"/>
                                      </p:to>
                                    </p:set>
                                    <p:anim calcmode="lin" valueType="num">
                                      <p:cBhvr additive="base">
                                        <p:cTn id="13" dur="500" fill="hold"/>
                                        <p:tgtEl>
                                          <p:spTgt spid="5632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632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56323">
                                            <p:txEl>
                                              <p:pRg st="2" end="2"/>
                                            </p:txEl>
                                          </p:spTgt>
                                        </p:tgtEl>
                                        <p:attrNameLst>
                                          <p:attrName>style.visibility</p:attrName>
                                        </p:attrNameLst>
                                      </p:cBhvr>
                                      <p:to>
                                        <p:strVal val="visible"/>
                                      </p:to>
                                    </p:set>
                                    <p:anim calcmode="lin" valueType="num">
                                      <p:cBhvr additive="base">
                                        <p:cTn id="17" dur="500" fill="hold"/>
                                        <p:tgtEl>
                                          <p:spTgt spid="5632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632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56323">
                                            <p:txEl>
                                              <p:pRg st="3" end="3"/>
                                            </p:txEl>
                                          </p:spTgt>
                                        </p:tgtEl>
                                        <p:attrNameLst>
                                          <p:attrName>style.visibility</p:attrName>
                                        </p:attrNameLst>
                                      </p:cBhvr>
                                      <p:to>
                                        <p:strVal val="visible"/>
                                      </p:to>
                                    </p:set>
                                    <p:anim calcmode="lin" valueType="num">
                                      <p:cBhvr additive="base">
                                        <p:cTn id="21" dur="500" fill="hold"/>
                                        <p:tgtEl>
                                          <p:spTgt spid="5632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632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56323">
                                            <p:txEl>
                                              <p:pRg st="4" end="4"/>
                                            </p:txEl>
                                          </p:spTgt>
                                        </p:tgtEl>
                                        <p:attrNameLst>
                                          <p:attrName>style.visibility</p:attrName>
                                        </p:attrNameLst>
                                      </p:cBhvr>
                                      <p:to>
                                        <p:strVal val="visible"/>
                                      </p:to>
                                    </p:set>
                                    <p:anim calcmode="lin" valueType="num">
                                      <p:cBhvr additive="base">
                                        <p:cTn id="25" dur="500" fill="hold"/>
                                        <p:tgtEl>
                                          <p:spTgt spid="5632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632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es-ES" smtClean="0"/>
              <a:t>Dependencia social</a:t>
            </a:r>
          </a:p>
        </p:txBody>
      </p:sp>
      <p:sp>
        <p:nvSpPr>
          <p:cNvPr id="54275" name="Rectangle 3"/>
          <p:cNvSpPr>
            <a:spLocks noGrp="1" noChangeArrowheads="1"/>
          </p:cNvSpPr>
          <p:nvPr>
            <p:ph idx="1"/>
          </p:nvPr>
        </p:nvSpPr>
        <p:spPr/>
        <p:txBody>
          <a:bodyPr/>
          <a:lstStyle/>
          <a:p>
            <a:pPr eaLnBrk="1" hangingPunct="1">
              <a:lnSpc>
                <a:spcPct val="90000"/>
              </a:lnSpc>
            </a:pPr>
            <a:r>
              <a:rPr lang="es-ES" sz="2800" dirty="0" smtClean="0">
                <a:cs typeface="Times New Roman" charset="0"/>
              </a:rPr>
              <a:t>Un subordinado puede establecer una relación socialmente dependiente con un dominante. </a:t>
            </a:r>
          </a:p>
          <a:p>
            <a:pPr eaLnBrk="1" hangingPunct="1">
              <a:lnSpc>
                <a:spcPct val="90000"/>
              </a:lnSpc>
            </a:pPr>
            <a:r>
              <a:rPr lang="es-ES" sz="2800" dirty="0" smtClean="0">
                <a:cs typeface="Times New Roman" charset="0"/>
              </a:rPr>
              <a:t>Ventajas para el individuo subordinado:</a:t>
            </a:r>
          </a:p>
          <a:p>
            <a:pPr lvl="1" eaLnBrk="1" hangingPunct="1">
              <a:lnSpc>
                <a:spcPct val="90000"/>
              </a:lnSpc>
            </a:pPr>
            <a:r>
              <a:rPr lang="es-ES" sz="2400" dirty="0" smtClean="0">
                <a:cs typeface="Times New Roman" charset="0"/>
              </a:rPr>
              <a:t>manipular al individuo dominante, crear un aliado y reducir sus conductas agresivas</a:t>
            </a:r>
          </a:p>
          <a:p>
            <a:pPr lvl="1" eaLnBrk="1" hangingPunct="1">
              <a:lnSpc>
                <a:spcPct val="90000"/>
              </a:lnSpc>
            </a:pPr>
            <a:r>
              <a:rPr lang="es-ES" sz="2400" dirty="0" smtClean="0">
                <a:cs typeface="Times New Roman" charset="0"/>
              </a:rPr>
              <a:t>promocionar una interacción cerrada entre los dos individuos, favoreciendo así el altruismo recíproco </a:t>
            </a:r>
          </a:p>
          <a:p>
            <a:pPr lvl="1" eaLnBrk="1" hangingPunct="1">
              <a:lnSpc>
                <a:spcPct val="90000"/>
              </a:lnSpc>
            </a:pPr>
            <a:r>
              <a:rPr lang="es-ES" sz="2400" dirty="0" smtClean="0">
                <a:cs typeface="Times New Roman" charset="0"/>
              </a:rPr>
              <a:t>y usar otros tipos de conductas para implicar al otro en una especie de parasitismo social cuyo fin es la extracción de recursos.</a:t>
            </a:r>
          </a:p>
          <a:p>
            <a:pPr eaLnBrk="1" hangingPunct="1">
              <a:lnSpc>
                <a:spcPct val="90000"/>
              </a:lnSpc>
            </a:pPr>
            <a:endParaRPr lang="es-ES" sz="28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4275">
                                            <p:txEl>
                                              <p:pRg st="0" end="0"/>
                                            </p:txEl>
                                          </p:spTgt>
                                        </p:tgtEl>
                                        <p:attrNameLst>
                                          <p:attrName>style.visibility</p:attrName>
                                        </p:attrNameLst>
                                      </p:cBhvr>
                                      <p:to>
                                        <p:strVal val="visible"/>
                                      </p:to>
                                    </p:set>
                                    <p:anim calcmode="lin" valueType="num">
                                      <p:cBhvr additive="base">
                                        <p:cTn id="7" dur="500" fill="hold"/>
                                        <p:tgtEl>
                                          <p:spTgt spid="5427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427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4275">
                                            <p:txEl>
                                              <p:pRg st="1" end="1"/>
                                            </p:txEl>
                                          </p:spTgt>
                                        </p:tgtEl>
                                        <p:attrNameLst>
                                          <p:attrName>style.visibility</p:attrName>
                                        </p:attrNameLst>
                                      </p:cBhvr>
                                      <p:to>
                                        <p:strVal val="visible"/>
                                      </p:to>
                                    </p:set>
                                    <p:anim calcmode="lin" valueType="num">
                                      <p:cBhvr additive="base">
                                        <p:cTn id="13" dur="500" fill="hold"/>
                                        <p:tgtEl>
                                          <p:spTgt spid="5427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427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4275">
                                            <p:txEl>
                                              <p:pRg st="2" end="2"/>
                                            </p:txEl>
                                          </p:spTgt>
                                        </p:tgtEl>
                                        <p:attrNameLst>
                                          <p:attrName>style.visibility</p:attrName>
                                        </p:attrNameLst>
                                      </p:cBhvr>
                                      <p:to>
                                        <p:strVal val="visible"/>
                                      </p:to>
                                    </p:set>
                                    <p:anim calcmode="lin" valueType="num">
                                      <p:cBhvr additive="base">
                                        <p:cTn id="19" dur="500" fill="hold"/>
                                        <p:tgtEl>
                                          <p:spTgt spid="5427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427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4275">
                                            <p:txEl>
                                              <p:pRg st="3" end="3"/>
                                            </p:txEl>
                                          </p:spTgt>
                                        </p:tgtEl>
                                        <p:attrNameLst>
                                          <p:attrName>style.visibility</p:attrName>
                                        </p:attrNameLst>
                                      </p:cBhvr>
                                      <p:to>
                                        <p:strVal val="visible"/>
                                      </p:to>
                                    </p:set>
                                    <p:anim calcmode="lin" valueType="num">
                                      <p:cBhvr additive="base">
                                        <p:cTn id="25" dur="500" fill="hold"/>
                                        <p:tgtEl>
                                          <p:spTgt spid="5427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427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4275">
                                            <p:txEl>
                                              <p:pRg st="4" end="4"/>
                                            </p:txEl>
                                          </p:spTgt>
                                        </p:tgtEl>
                                        <p:attrNameLst>
                                          <p:attrName>style.visibility</p:attrName>
                                        </p:attrNameLst>
                                      </p:cBhvr>
                                      <p:to>
                                        <p:strVal val="visible"/>
                                      </p:to>
                                    </p:set>
                                    <p:anim calcmode="lin" valueType="num">
                                      <p:cBhvr additive="base">
                                        <p:cTn id="31" dur="500" fill="hold"/>
                                        <p:tgtEl>
                                          <p:spTgt spid="5427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427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5" grpId="0" uiExpand="1"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317500" y="52389"/>
            <a:ext cx="8637588" cy="1216372"/>
          </a:xfrm>
        </p:spPr>
        <p:txBody>
          <a:bodyPr/>
          <a:lstStyle/>
          <a:p>
            <a:pPr eaLnBrk="1" hangingPunct="1"/>
            <a:r>
              <a:rPr lang="es-ES" sz="4000" dirty="0" smtClean="0">
                <a:cs typeface="Times New Roman" charset="0"/>
              </a:rPr>
              <a:t>Dependencia social y conducta adictiva</a:t>
            </a:r>
          </a:p>
        </p:txBody>
      </p:sp>
      <p:sp>
        <p:nvSpPr>
          <p:cNvPr id="55299" name="Rectangle 3"/>
          <p:cNvSpPr>
            <a:spLocks noGrp="1" noChangeArrowheads="1"/>
          </p:cNvSpPr>
          <p:nvPr>
            <p:ph idx="1"/>
          </p:nvPr>
        </p:nvSpPr>
        <p:spPr>
          <a:xfrm>
            <a:off x="457200" y="1268760"/>
            <a:ext cx="8229600" cy="4857403"/>
          </a:xfrm>
        </p:spPr>
        <p:txBody>
          <a:bodyPr/>
          <a:lstStyle/>
          <a:p>
            <a:pPr eaLnBrk="1" hangingPunct="1">
              <a:lnSpc>
                <a:spcPct val="90000"/>
              </a:lnSpc>
            </a:pPr>
            <a:r>
              <a:rPr lang="es-ES" sz="2800" dirty="0" smtClean="0">
                <a:cs typeface="Times New Roman" charset="0"/>
              </a:rPr>
              <a:t>En algunas personas las drogas ofrecen una huída de sentimientos negativos y/o de situaciones difíciles, frustrantes y estresantes. </a:t>
            </a:r>
          </a:p>
          <a:p>
            <a:pPr eaLnBrk="1" hangingPunct="1">
              <a:lnSpc>
                <a:spcPct val="90000"/>
              </a:lnSpc>
            </a:pPr>
            <a:r>
              <a:rPr lang="es-ES" sz="2800" dirty="0" smtClean="0">
                <a:cs typeface="Times New Roman" charset="0"/>
              </a:rPr>
              <a:t>Caen en la conducta adictiva al </a:t>
            </a:r>
            <a:r>
              <a:rPr lang="es-ES" sz="2800" i="1" dirty="0" smtClean="0">
                <a:cs typeface="Times New Roman" charset="0"/>
              </a:rPr>
              <a:t>personalizar</a:t>
            </a:r>
            <a:r>
              <a:rPr lang="es-ES" sz="2800" dirty="0" smtClean="0">
                <a:cs typeface="Times New Roman" charset="0"/>
              </a:rPr>
              <a:t> la relación con la droga y proyectar patrones aprendidos de dependencia social hacia la sustancia. </a:t>
            </a:r>
          </a:p>
          <a:p>
            <a:pPr eaLnBrk="1" hangingPunct="1">
              <a:lnSpc>
                <a:spcPct val="90000"/>
              </a:lnSpc>
            </a:pPr>
            <a:r>
              <a:rPr lang="es-ES" sz="2800" dirty="0" smtClean="0">
                <a:cs typeface="Times New Roman" charset="0"/>
              </a:rPr>
              <a:t>Se centran en los beneficios personales de la droga, como mejorar los sentimientos depresivos, y no reconocen los efectos negativos de su uso.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anim calcmode="lin" valueType="num">
                                      <p:cBhvr additive="base">
                                        <p:cTn id="7" dur="500" fill="hold"/>
                                        <p:tgtEl>
                                          <p:spTgt spid="552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52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5299">
                                            <p:txEl>
                                              <p:pRg st="1" end="1"/>
                                            </p:txEl>
                                          </p:spTgt>
                                        </p:tgtEl>
                                        <p:attrNameLst>
                                          <p:attrName>style.visibility</p:attrName>
                                        </p:attrNameLst>
                                      </p:cBhvr>
                                      <p:to>
                                        <p:strVal val="visible"/>
                                      </p:to>
                                    </p:set>
                                    <p:anim calcmode="lin" valueType="num">
                                      <p:cBhvr additive="base">
                                        <p:cTn id="13" dur="500" fill="hold"/>
                                        <p:tgtEl>
                                          <p:spTgt spid="552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52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5299">
                                            <p:txEl>
                                              <p:pRg st="2" end="2"/>
                                            </p:txEl>
                                          </p:spTgt>
                                        </p:tgtEl>
                                        <p:attrNameLst>
                                          <p:attrName>style.visibility</p:attrName>
                                        </p:attrNameLst>
                                      </p:cBhvr>
                                      <p:to>
                                        <p:strVal val="visible"/>
                                      </p:to>
                                    </p:set>
                                    <p:anim calcmode="lin" valueType="num">
                                      <p:cBhvr additive="base">
                                        <p:cTn id="19" dur="500" fill="hold"/>
                                        <p:tgtEl>
                                          <p:spTgt spid="552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529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317500" y="52388"/>
            <a:ext cx="8637588" cy="1431925"/>
          </a:xfrm>
        </p:spPr>
        <p:txBody>
          <a:bodyPr/>
          <a:lstStyle/>
          <a:p>
            <a:pPr eaLnBrk="1" hangingPunct="1"/>
            <a:r>
              <a:rPr lang="es-ES" smtClean="0"/>
              <a:t>Hipótesis evolucionistas en drogodependencias</a:t>
            </a:r>
          </a:p>
        </p:txBody>
      </p:sp>
      <p:sp>
        <p:nvSpPr>
          <p:cNvPr id="56323" name="Rectangle 3"/>
          <p:cNvSpPr>
            <a:spLocks noGrp="1" noChangeArrowheads="1"/>
          </p:cNvSpPr>
          <p:nvPr>
            <p:ph idx="1"/>
          </p:nvPr>
        </p:nvSpPr>
        <p:spPr/>
        <p:txBody>
          <a:bodyPr/>
          <a:lstStyle/>
          <a:p>
            <a:pPr eaLnBrk="1" hangingPunct="1"/>
            <a:r>
              <a:rPr lang="es-ES" sz="2800" dirty="0" err="1" smtClean="0"/>
              <a:t>Coevolución</a:t>
            </a:r>
            <a:r>
              <a:rPr lang="es-ES" sz="2800" dirty="0" smtClean="0"/>
              <a:t> de herbívoros y plantas</a:t>
            </a:r>
          </a:p>
          <a:p>
            <a:pPr eaLnBrk="1" hangingPunct="1"/>
            <a:r>
              <a:rPr lang="es-ES" sz="2800" dirty="0" smtClean="0"/>
              <a:t>Evolución de los sistemas emocionales</a:t>
            </a:r>
          </a:p>
          <a:p>
            <a:pPr eaLnBrk="1" hangingPunct="1"/>
            <a:r>
              <a:rPr lang="es-ES" sz="2800" dirty="0" smtClean="0"/>
              <a:t>Apego</a:t>
            </a:r>
          </a:p>
          <a:p>
            <a:pPr eaLnBrk="1" hangingPunct="1"/>
            <a:r>
              <a:rPr lang="es-ES" sz="2800" dirty="0" smtClean="0"/>
              <a:t>Historia vital y asunción de riesgos</a:t>
            </a:r>
          </a:p>
          <a:p>
            <a:pPr eaLnBrk="1" hangingPunct="1"/>
            <a:r>
              <a:rPr lang="es-ES" sz="2800" dirty="0" smtClean="0"/>
              <a:t>Dominio y dependencia social</a:t>
            </a:r>
          </a:p>
          <a:p>
            <a:pPr eaLnBrk="1" hangingPunct="1"/>
            <a:r>
              <a:rPr lang="es-ES" sz="2800" b="1" dirty="0" smtClean="0">
                <a:solidFill>
                  <a:schemeClr val="tx2">
                    <a:lumMod val="60000"/>
                    <a:lumOff val="40000"/>
                  </a:schemeClr>
                </a:solidFill>
              </a:rPr>
              <a:t>Neurobiología, personalidad y consumo de alcohol</a:t>
            </a:r>
            <a:endParaRPr lang="es-ES" sz="2400" b="1" dirty="0" smtClean="0">
              <a:solidFill>
                <a:schemeClr val="tx2">
                  <a:lumMod val="60000"/>
                  <a:lumOff val="40000"/>
                </a:schemeClr>
              </a:solidFill>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es-ES" smtClean="0">
                <a:cs typeface="Times New Roman" charset="0"/>
              </a:rPr>
              <a:t>Un modelo animal de alcoholismo</a:t>
            </a:r>
          </a:p>
        </p:txBody>
      </p:sp>
      <p:sp>
        <p:nvSpPr>
          <p:cNvPr id="57347" name="Rectangle 3"/>
          <p:cNvSpPr>
            <a:spLocks noGrp="1" noChangeArrowheads="1"/>
          </p:cNvSpPr>
          <p:nvPr>
            <p:ph idx="1"/>
          </p:nvPr>
        </p:nvSpPr>
        <p:spPr/>
        <p:txBody>
          <a:bodyPr/>
          <a:lstStyle/>
          <a:p>
            <a:pPr eaLnBrk="1" hangingPunct="1">
              <a:buFont typeface="Wingdings" charset="2"/>
              <a:buNone/>
            </a:pPr>
            <a:r>
              <a:rPr lang="es-ES" dirty="0" smtClean="0">
                <a:cs typeface="Times New Roman" charset="0"/>
              </a:rPr>
              <a:t>“Existen numerosas similitudes entre los primates humanos y no humanos (Macaco </a:t>
            </a:r>
            <a:r>
              <a:rPr lang="es-ES" dirty="0" err="1" smtClean="0">
                <a:cs typeface="Times New Roman" charset="0"/>
              </a:rPr>
              <a:t>rhesus</a:t>
            </a:r>
            <a:r>
              <a:rPr lang="es-ES" dirty="0" smtClean="0">
                <a:cs typeface="Times New Roman" charset="0"/>
              </a:rPr>
              <a:t>) con respecto a la tipología de </a:t>
            </a:r>
            <a:r>
              <a:rPr lang="es-ES" dirty="0" err="1" smtClean="0">
                <a:cs typeface="Times New Roman" charset="0"/>
              </a:rPr>
              <a:t>Cloninger</a:t>
            </a:r>
            <a:r>
              <a:rPr lang="es-ES" dirty="0" smtClean="0">
                <a:cs typeface="Times New Roman" charset="0"/>
              </a:rPr>
              <a:t> de la dependencia etílica” </a:t>
            </a:r>
          </a:p>
          <a:p>
            <a:pPr lvl="1" eaLnBrk="1" hangingPunct="1">
              <a:buFont typeface="Wingdings" charset="2"/>
              <a:buNone/>
            </a:pPr>
            <a:endParaRPr lang="es-ES" dirty="0" smtClean="0">
              <a:cs typeface="Times New Roman" charset="0"/>
            </a:endParaRPr>
          </a:p>
          <a:p>
            <a:pPr lvl="1" algn="r" eaLnBrk="1" hangingPunct="1">
              <a:buFont typeface="Wingdings" charset="2"/>
              <a:buNone/>
            </a:pPr>
            <a:r>
              <a:rPr lang="es-ES" dirty="0" smtClean="0">
                <a:cs typeface="Times New Roman" charset="0"/>
              </a:rPr>
              <a:t>(Gerard y </a:t>
            </a:r>
            <a:r>
              <a:rPr lang="es-ES" dirty="0" err="1" smtClean="0">
                <a:cs typeface="Times New Roman" charset="0"/>
              </a:rPr>
              <a:t>Higley</a:t>
            </a:r>
            <a:r>
              <a:rPr lang="es-ES" dirty="0" smtClean="0">
                <a:cs typeface="Times New Roman" charset="0"/>
              </a:rPr>
              <a:t>, 2002)</a:t>
            </a:r>
            <a:endParaRPr lang="es-ES" dirty="0" smtClean="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title"/>
          </p:nvPr>
        </p:nvSpPr>
        <p:spPr>
          <a:xfrm>
            <a:off x="506413" y="0"/>
            <a:ext cx="8637587" cy="762000"/>
          </a:xfrm>
        </p:spPr>
        <p:txBody>
          <a:bodyPr/>
          <a:lstStyle/>
          <a:p>
            <a:pPr eaLnBrk="1" hangingPunct="1"/>
            <a:r>
              <a:rPr lang="es-ES" dirty="0" smtClean="0"/>
              <a:t>Tipología de </a:t>
            </a:r>
            <a:r>
              <a:rPr lang="es-ES" dirty="0" err="1" smtClean="0"/>
              <a:t>Cloninger</a:t>
            </a:r>
            <a:endParaRPr lang="es-ES" dirty="0" smtClean="0"/>
          </a:p>
        </p:txBody>
      </p:sp>
      <p:graphicFrame>
        <p:nvGraphicFramePr>
          <p:cNvPr id="2050" name="Object 2"/>
          <p:cNvGraphicFramePr>
            <a:graphicFrameLocks noChangeAspect="1"/>
          </p:cNvGraphicFramePr>
          <p:nvPr>
            <p:ph idx="1"/>
          </p:nvPr>
        </p:nvGraphicFramePr>
        <p:xfrm>
          <a:off x="285750" y="693738"/>
          <a:ext cx="8858250" cy="7885112"/>
        </p:xfrm>
        <a:graphic>
          <a:graphicData uri="http://schemas.openxmlformats.org/presentationml/2006/ole">
            <p:oleObj spid="_x0000_s2050" name="Document" r:id="rId3" imgW="9073938" imgH="8077487" progId="Word.Document.8">
              <p:embed/>
            </p:oleObj>
          </a:graphicData>
        </a:graphic>
      </p:graphicFrame>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s-ES" dirty="0" smtClean="0">
                <a:cs typeface="Times New Roman" charset="0"/>
              </a:rPr>
              <a:t>Alcoholismo tipo 1 </a:t>
            </a:r>
          </a:p>
        </p:txBody>
      </p:sp>
      <p:sp>
        <p:nvSpPr>
          <p:cNvPr id="58371" name="Rectangle 3"/>
          <p:cNvSpPr>
            <a:spLocks noGrp="1" noChangeArrowheads="1"/>
          </p:cNvSpPr>
          <p:nvPr>
            <p:ph idx="1"/>
          </p:nvPr>
        </p:nvSpPr>
        <p:spPr/>
        <p:txBody>
          <a:bodyPr/>
          <a:lstStyle/>
          <a:p>
            <a:pPr eaLnBrk="1" hangingPunct="1"/>
            <a:r>
              <a:rPr lang="es-ES" sz="2400" smtClean="0">
                <a:cs typeface="Times New Roman" charset="0"/>
              </a:rPr>
              <a:t>Es el resultado del consumo de alcohol para aliviar la ansiedad. </a:t>
            </a:r>
          </a:p>
          <a:p>
            <a:pPr eaLnBrk="1" hangingPunct="1"/>
            <a:r>
              <a:rPr lang="es-ES" sz="2400" smtClean="0">
                <a:cs typeface="Times New Roman" charset="0"/>
              </a:rPr>
              <a:t>La ansiedad promueve el apego materno-filial</a:t>
            </a:r>
          </a:p>
          <a:p>
            <a:pPr eaLnBrk="1" hangingPunct="1"/>
            <a:r>
              <a:rPr lang="es-ES" sz="2400" smtClean="0">
                <a:cs typeface="Times New Roman" charset="0"/>
              </a:rPr>
              <a:t>Un exceso de ansiedad puede ocasionar un contacto físico crónico entre la madre y el hijo e impedir que el hijo busque otras relaciones sociales con sus iguales.</a:t>
            </a:r>
          </a:p>
          <a:p>
            <a:pPr eaLnBrk="1" hangingPunct="1"/>
            <a:r>
              <a:rPr lang="es-ES" sz="2400" smtClean="0">
                <a:cs typeface="Times New Roman" charset="0"/>
              </a:rPr>
              <a:t>La manipulación experimental del vínculo temprano materno-filial puede llevar a los macacos adolescentes a mostrar un perfil de elevada ansiedad que se relaciona positivamente con tasas de consumo de alcohol</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317500" y="52389"/>
            <a:ext cx="8637588" cy="928340"/>
          </a:xfrm>
        </p:spPr>
        <p:txBody>
          <a:bodyPr/>
          <a:lstStyle/>
          <a:p>
            <a:pPr eaLnBrk="1" hangingPunct="1"/>
            <a:r>
              <a:rPr lang="es-ES" dirty="0" smtClean="0">
                <a:cs typeface="Times New Roman" charset="0"/>
              </a:rPr>
              <a:t>Alcoholismo tipo 2</a:t>
            </a:r>
            <a:r>
              <a:rPr lang="es-ES" dirty="0" smtClean="0"/>
              <a:t> </a:t>
            </a:r>
          </a:p>
        </p:txBody>
      </p:sp>
      <p:sp>
        <p:nvSpPr>
          <p:cNvPr id="59395" name="Rectangle 3"/>
          <p:cNvSpPr>
            <a:spLocks noGrp="1" noChangeArrowheads="1"/>
          </p:cNvSpPr>
          <p:nvPr>
            <p:ph idx="1"/>
          </p:nvPr>
        </p:nvSpPr>
        <p:spPr>
          <a:xfrm>
            <a:off x="304800" y="1052736"/>
            <a:ext cx="8208963" cy="4814664"/>
          </a:xfrm>
        </p:spPr>
        <p:txBody>
          <a:bodyPr/>
          <a:lstStyle/>
          <a:p>
            <a:pPr eaLnBrk="1" hangingPunct="1">
              <a:lnSpc>
                <a:spcPct val="90000"/>
              </a:lnSpc>
            </a:pPr>
            <a:r>
              <a:rPr lang="es-ES" sz="2800" dirty="0" smtClean="0">
                <a:cs typeface="Times New Roman" charset="0"/>
              </a:rPr>
              <a:t>edad temprana de inicio </a:t>
            </a:r>
          </a:p>
          <a:p>
            <a:pPr eaLnBrk="1" hangingPunct="1">
              <a:lnSpc>
                <a:spcPct val="90000"/>
              </a:lnSpc>
            </a:pPr>
            <a:r>
              <a:rPr lang="es-ES" sz="2800" dirty="0" smtClean="0">
                <a:cs typeface="Times New Roman" charset="0"/>
              </a:rPr>
              <a:t>conductas antisociales </a:t>
            </a:r>
          </a:p>
          <a:p>
            <a:pPr eaLnBrk="1" hangingPunct="1">
              <a:lnSpc>
                <a:spcPct val="90000"/>
              </a:lnSpc>
            </a:pPr>
            <a:r>
              <a:rPr lang="es-ES" sz="2800" dirty="0" smtClean="0">
                <a:cs typeface="Times New Roman" charset="0"/>
              </a:rPr>
              <a:t>problemas de funcionamiento social </a:t>
            </a:r>
          </a:p>
          <a:p>
            <a:pPr lvl="1" eaLnBrk="1" hangingPunct="1">
              <a:lnSpc>
                <a:spcPct val="90000"/>
              </a:lnSpc>
            </a:pPr>
            <a:r>
              <a:rPr lang="es-ES" sz="2400" dirty="0" smtClean="0">
                <a:cs typeface="Times New Roman" charset="0"/>
              </a:rPr>
              <a:t>escasa filiación social </a:t>
            </a:r>
          </a:p>
          <a:p>
            <a:pPr lvl="1" eaLnBrk="1" hangingPunct="1">
              <a:lnSpc>
                <a:spcPct val="90000"/>
              </a:lnSpc>
            </a:pPr>
            <a:r>
              <a:rPr lang="es-ES" sz="2400" dirty="0" smtClean="0">
                <a:cs typeface="Times New Roman" charset="0"/>
              </a:rPr>
              <a:t>pocas habilidades sociales, </a:t>
            </a:r>
          </a:p>
          <a:p>
            <a:pPr eaLnBrk="1" hangingPunct="1">
              <a:lnSpc>
                <a:spcPct val="90000"/>
              </a:lnSpc>
            </a:pPr>
            <a:r>
              <a:rPr lang="es-ES" sz="2800" dirty="0" smtClean="0">
                <a:cs typeface="Times New Roman" charset="0"/>
              </a:rPr>
              <a:t>disminución del control de impulsos, </a:t>
            </a:r>
          </a:p>
          <a:p>
            <a:pPr eaLnBrk="1" hangingPunct="1">
              <a:lnSpc>
                <a:spcPct val="90000"/>
              </a:lnSpc>
            </a:pPr>
            <a:r>
              <a:rPr lang="es-ES" sz="2800" dirty="0" smtClean="0">
                <a:cs typeface="Times New Roman" charset="0"/>
              </a:rPr>
              <a:t>agresión excesiva, </a:t>
            </a:r>
          </a:p>
          <a:p>
            <a:pPr eaLnBrk="1" hangingPunct="1">
              <a:lnSpc>
                <a:spcPct val="90000"/>
              </a:lnSpc>
            </a:pPr>
            <a:r>
              <a:rPr lang="es-ES" sz="2800" dirty="0" smtClean="0">
                <a:cs typeface="Times New Roman" charset="0"/>
              </a:rPr>
              <a:t>alta búsqueda de novedades </a:t>
            </a:r>
          </a:p>
          <a:p>
            <a:pPr eaLnBrk="1" hangingPunct="1">
              <a:lnSpc>
                <a:spcPct val="90000"/>
              </a:lnSpc>
            </a:pPr>
            <a:r>
              <a:rPr lang="es-ES" sz="2800" dirty="0" smtClean="0">
                <a:cs typeface="Times New Roman" charset="0"/>
              </a:rPr>
              <a:t>baja evitación del daño. </a:t>
            </a:r>
          </a:p>
          <a:p>
            <a:pPr eaLnBrk="1" hangingPunct="1">
              <a:lnSpc>
                <a:spcPct val="90000"/>
              </a:lnSpc>
            </a:pPr>
            <a:r>
              <a:rPr lang="es-ES" sz="2800" dirty="0" smtClean="0">
                <a:cs typeface="Times New Roman" charset="0"/>
              </a:rPr>
              <a:t>Relacionado con el déficit de 5HT</a:t>
            </a:r>
            <a:endParaRPr lang="es-ES" sz="2800" dirty="0" smtClean="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317500" y="173038"/>
            <a:ext cx="8637588" cy="1311275"/>
          </a:xfrm>
        </p:spPr>
        <p:txBody>
          <a:bodyPr/>
          <a:lstStyle/>
          <a:p>
            <a:pPr eaLnBrk="1" hangingPunct="1"/>
            <a:r>
              <a:rPr lang="es-ES" sz="4000" smtClean="0">
                <a:cs typeface="Times New Roman" charset="0"/>
              </a:rPr>
              <a:t>El déficit en 5-HIAA se correlaciona con:</a:t>
            </a:r>
          </a:p>
        </p:txBody>
      </p:sp>
      <p:sp>
        <p:nvSpPr>
          <p:cNvPr id="60419" name="Rectangle 3"/>
          <p:cNvSpPr>
            <a:spLocks noGrp="1" noChangeArrowheads="1"/>
          </p:cNvSpPr>
          <p:nvPr>
            <p:ph idx="1"/>
          </p:nvPr>
        </p:nvSpPr>
        <p:spPr/>
        <p:txBody>
          <a:bodyPr/>
          <a:lstStyle/>
          <a:p>
            <a:pPr eaLnBrk="1" hangingPunct="1"/>
            <a:r>
              <a:rPr lang="es-ES" dirty="0" smtClean="0">
                <a:cs typeface="Times New Roman" charset="0"/>
              </a:rPr>
              <a:t>Alcoholismo de tipo 2 de </a:t>
            </a:r>
            <a:r>
              <a:rPr lang="es-ES" dirty="0" err="1" smtClean="0">
                <a:cs typeface="Times New Roman" charset="0"/>
              </a:rPr>
              <a:t>Cloninger</a:t>
            </a:r>
            <a:endParaRPr lang="es-ES" dirty="0" smtClean="0">
              <a:cs typeface="Times New Roman" charset="0"/>
            </a:endParaRPr>
          </a:p>
          <a:p>
            <a:pPr eaLnBrk="1" hangingPunct="1"/>
            <a:r>
              <a:rPr lang="es-ES" dirty="0" smtClean="0">
                <a:cs typeface="Times New Roman" charset="0"/>
              </a:rPr>
              <a:t>Tendencia a evitar las relaciones sociales</a:t>
            </a:r>
          </a:p>
          <a:p>
            <a:pPr eaLnBrk="1" hangingPunct="1"/>
            <a:r>
              <a:rPr lang="es-ES" dirty="0" smtClean="0">
                <a:cs typeface="Times New Roman" charset="0"/>
              </a:rPr>
              <a:t>Impulsividad</a:t>
            </a:r>
          </a:p>
          <a:p>
            <a:pPr eaLnBrk="1" hangingPunct="1"/>
            <a:r>
              <a:rPr lang="es-ES" dirty="0" smtClean="0">
                <a:cs typeface="Times New Roman" charset="0"/>
              </a:rPr>
              <a:t>Migración temprana</a:t>
            </a:r>
          </a:p>
          <a:p>
            <a:pPr eaLnBrk="1" hangingPunct="1"/>
            <a:r>
              <a:rPr lang="es-ES" dirty="0" smtClean="0">
                <a:cs typeface="Times New Roman" charset="0"/>
              </a:rPr>
              <a:t>Agresividad</a:t>
            </a:r>
          </a:p>
          <a:p>
            <a:pPr eaLnBrk="1" hangingPunct="1"/>
            <a:r>
              <a:rPr lang="es-ES" dirty="0" smtClean="0">
                <a:cs typeface="Times New Roman" charset="0"/>
              </a:rPr>
              <a:t>Aparente reducción del éxito reproductivo.</a:t>
            </a:r>
            <a:endParaRPr lang="es-ES"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317500" y="52388"/>
            <a:ext cx="8637588" cy="1431925"/>
          </a:xfrm>
        </p:spPr>
        <p:txBody>
          <a:bodyPr rtlCol="0">
            <a:normAutofit fontScale="90000"/>
          </a:bodyPr>
          <a:lstStyle/>
          <a:p>
            <a:pPr eaLnBrk="1" fontAlgn="auto" hangingPunct="1">
              <a:spcAft>
                <a:spcPts val="0"/>
              </a:spcAft>
              <a:defRPr/>
            </a:pPr>
            <a:r>
              <a:rPr lang="es-ES" dirty="0" smtClean="0">
                <a:cs typeface="Times New Roman" charset="0"/>
              </a:rPr>
              <a:t>Teoría de la evolución y conductas adictivas</a:t>
            </a:r>
            <a:r>
              <a:rPr lang="es-ES" b="1" dirty="0" smtClean="0">
                <a:cs typeface="Times New Roman" charset="0"/>
              </a:rPr>
              <a:t> </a:t>
            </a:r>
            <a:endParaRPr lang="es-ES" dirty="0" smtClean="0"/>
          </a:p>
        </p:txBody>
      </p:sp>
      <p:sp>
        <p:nvSpPr>
          <p:cNvPr id="12291" name="Rectangle 3"/>
          <p:cNvSpPr>
            <a:spLocks noGrp="1" noChangeArrowheads="1"/>
          </p:cNvSpPr>
          <p:nvPr>
            <p:ph idx="1"/>
          </p:nvPr>
        </p:nvSpPr>
        <p:spPr>
          <a:xfrm>
            <a:off x="457200" y="1600200"/>
            <a:ext cx="8229600" cy="4852988"/>
          </a:xfrm>
        </p:spPr>
        <p:txBody>
          <a:bodyPr/>
          <a:lstStyle/>
          <a:p>
            <a:pPr algn="just" eaLnBrk="1" hangingPunct="1">
              <a:lnSpc>
                <a:spcPct val="90000"/>
              </a:lnSpc>
            </a:pPr>
            <a:r>
              <a:rPr lang="es-ES" sz="2800" smtClean="0">
                <a:cs typeface="Times New Roman" charset="0"/>
              </a:rPr>
              <a:t>Esos sistemas fueron preservados porque sirven a algún propósito crítico distinto de promover el consumo voraz de los compuestos químicos actuales.</a:t>
            </a:r>
          </a:p>
          <a:p>
            <a:pPr algn="just" eaLnBrk="1" hangingPunct="1">
              <a:lnSpc>
                <a:spcPct val="90000"/>
              </a:lnSpc>
            </a:pPr>
            <a:endParaRPr lang="es-ES" sz="2800" smtClean="0">
              <a:cs typeface="Times New Roman" charset="0"/>
            </a:endParaRPr>
          </a:p>
          <a:p>
            <a:pPr algn="just" eaLnBrk="1" hangingPunct="1">
              <a:lnSpc>
                <a:spcPct val="90000"/>
              </a:lnSpc>
            </a:pPr>
            <a:r>
              <a:rPr lang="es-ES" sz="2800" smtClean="0">
                <a:cs typeface="Times New Roman" charset="0"/>
              </a:rPr>
              <a:t>La selección natural puede mantener genes para rasgos que lleven a un consumo excesivo y dependencia de sustancias porque esos mismos rasgos pueden incrementar la supervivencia o la capacidad reproductiva en otros contextos.</a:t>
            </a:r>
            <a:endParaRPr lang="es-ES" sz="280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 calcmode="lin" valueType="num">
                                      <p:cBhvr additive="base">
                                        <p:cTn id="7" dur="500" fill="hold"/>
                                        <p:tgtEl>
                                          <p:spTgt spid="1229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2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291">
                                            <p:txEl>
                                              <p:pRg st="2" end="2"/>
                                            </p:txEl>
                                          </p:spTgt>
                                        </p:tgtEl>
                                        <p:attrNameLst>
                                          <p:attrName>style.visibility</p:attrName>
                                        </p:attrNameLst>
                                      </p:cBhvr>
                                      <p:to>
                                        <p:strVal val="visible"/>
                                      </p:to>
                                    </p:set>
                                    <p:anim calcmode="lin" valueType="num">
                                      <p:cBhvr additive="base">
                                        <p:cTn id="13" dur="500" fill="hold"/>
                                        <p:tgtEl>
                                          <p:spTgt spid="12291">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29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mph" presetSubtype="2" fill="hold" nodeType="clickEffect">
                                  <p:stCondLst>
                                    <p:cond delay="0"/>
                                  </p:stCondLst>
                                  <p:childTnLst>
                                    <p:animClr clrSpc="rgb" dir="cw">
                                      <p:cBhvr override="childStyle">
                                        <p:cTn id="18" dur="2000" fill="hold"/>
                                        <p:tgtEl>
                                          <p:spTgt spid="12291">
                                            <p:txEl>
                                              <p:pRg st="2" end="2"/>
                                            </p:txEl>
                                          </p:spTgt>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Lst>
  </p:timing>
</p:sld>
</file>

<file path=ppt/slides/slide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457200" y="0"/>
            <a:ext cx="8229600" cy="908720"/>
          </a:xfrm>
        </p:spPr>
        <p:txBody>
          <a:bodyPr/>
          <a:lstStyle/>
          <a:p>
            <a:pPr eaLnBrk="1" hangingPunct="1"/>
            <a:r>
              <a:rPr lang="es-ES" dirty="0" smtClean="0">
                <a:cs typeface="Times New Roman" charset="0"/>
              </a:rPr>
              <a:t>Socialización reducida</a:t>
            </a:r>
          </a:p>
        </p:txBody>
      </p:sp>
      <p:sp>
        <p:nvSpPr>
          <p:cNvPr id="69635" name="Rectangle 3"/>
          <p:cNvSpPr>
            <a:spLocks noGrp="1" noChangeArrowheads="1"/>
          </p:cNvSpPr>
          <p:nvPr>
            <p:ph idx="1"/>
          </p:nvPr>
        </p:nvSpPr>
        <p:spPr>
          <a:xfrm>
            <a:off x="457200" y="1196752"/>
            <a:ext cx="8229600" cy="4929411"/>
          </a:xfrm>
        </p:spPr>
        <p:txBody>
          <a:bodyPr/>
          <a:lstStyle/>
          <a:p>
            <a:pPr marL="0" indent="0" algn="ctr" eaLnBrk="1" hangingPunct="1">
              <a:spcBef>
                <a:spcPts val="1200"/>
              </a:spcBef>
              <a:spcAft>
                <a:spcPts val="1200"/>
              </a:spcAft>
              <a:buNone/>
            </a:pPr>
            <a:r>
              <a:rPr lang="es-ES" sz="2800" dirty="0" smtClean="0">
                <a:cs typeface="Times New Roman" charset="0"/>
              </a:rPr>
              <a:t>Los problemas de funcionamiento social de inicio temprano se correlacionan con el uso excesivo de sustancias en la adolescencia. </a:t>
            </a:r>
          </a:p>
          <a:p>
            <a:pPr marL="0" indent="0" algn="ctr" eaLnBrk="1" hangingPunct="1">
              <a:spcBef>
                <a:spcPts val="1200"/>
              </a:spcBef>
              <a:spcAft>
                <a:spcPts val="1200"/>
              </a:spcAft>
              <a:buNone/>
            </a:pPr>
            <a:r>
              <a:rPr lang="es-ES" sz="2800" dirty="0" smtClean="0">
                <a:cs typeface="Times New Roman" charset="0"/>
              </a:rPr>
              <a:t>¿Qué ventaja adaptativa puede obtenerse de la conducta que tiende a evitar las relaciones sociales? </a:t>
            </a:r>
          </a:p>
          <a:p>
            <a:pPr marL="0" indent="0" algn="ctr" eaLnBrk="1" hangingPunct="1">
              <a:spcBef>
                <a:spcPts val="1200"/>
              </a:spcBef>
              <a:spcAft>
                <a:spcPts val="1200"/>
              </a:spcAft>
              <a:buNone/>
            </a:pPr>
            <a:r>
              <a:rPr lang="es-ES" sz="2800" dirty="0" smtClean="0">
                <a:cs typeface="Times New Roman" charset="0"/>
              </a:rPr>
              <a:t>Una ventaja de ser solitario cuando los recursos son escasos es que el primate que se alimenta por su cuenta puede evitar competir con otros miembros del grupo.</a:t>
            </a:r>
            <a:endParaRPr lang="es-ES" sz="28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 calcmode="lin" valueType="num">
                                      <p:cBhvr additive="base">
                                        <p:cTn id="7" dur="500" fill="hold"/>
                                        <p:tgtEl>
                                          <p:spTgt spid="6963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96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9635">
                                            <p:txEl>
                                              <p:pRg st="1" end="1"/>
                                            </p:txEl>
                                          </p:spTgt>
                                        </p:tgtEl>
                                        <p:attrNameLst>
                                          <p:attrName>style.visibility</p:attrName>
                                        </p:attrNameLst>
                                      </p:cBhvr>
                                      <p:to>
                                        <p:strVal val="visible"/>
                                      </p:to>
                                    </p:set>
                                    <p:anim calcmode="lin" valueType="num">
                                      <p:cBhvr additive="base">
                                        <p:cTn id="13" dur="500" fill="hold"/>
                                        <p:tgtEl>
                                          <p:spTgt spid="6963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963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9635">
                                            <p:txEl>
                                              <p:pRg st="2" end="2"/>
                                            </p:txEl>
                                          </p:spTgt>
                                        </p:tgtEl>
                                        <p:attrNameLst>
                                          <p:attrName>style.visibility</p:attrName>
                                        </p:attrNameLst>
                                      </p:cBhvr>
                                      <p:to>
                                        <p:strVal val="visible"/>
                                      </p:to>
                                    </p:set>
                                    <p:anim calcmode="lin" valueType="num">
                                      <p:cBhvr additive="base">
                                        <p:cTn id="19" dur="500" fill="hold"/>
                                        <p:tgtEl>
                                          <p:spTgt spid="6963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963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467544" y="0"/>
            <a:ext cx="8229600" cy="1143000"/>
          </a:xfrm>
        </p:spPr>
        <p:txBody>
          <a:bodyPr/>
          <a:lstStyle/>
          <a:p>
            <a:pPr eaLnBrk="1" hangingPunct="1"/>
            <a:r>
              <a:rPr lang="es-ES" dirty="0" smtClean="0">
                <a:cs typeface="Times New Roman" charset="0"/>
              </a:rPr>
              <a:t>Impulsividad </a:t>
            </a:r>
          </a:p>
        </p:txBody>
      </p:sp>
      <p:sp>
        <p:nvSpPr>
          <p:cNvPr id="62467" name="Rectangle 3"/>
          <p:cNvSpPr>
            <a:spLocks noGrp="1" noChangeArrowheads="1"/>
          </p:cNvSpPr>
          <p:nvPr>
            <p:ph idx="1"/>
          </p:nvPr>
        </p:nvSpPr>
        <p:spPr>
          <a:xfrm>
            <a:off x="467544" y="980728"/>
            <a:ext cx="8229600" cy="4525963"/>
          </a:xfrm>
        </p:spPr>
        <p:txBody>
          <a:bodyPr/>
          <a:lstStyle/>
          <a:p>
            <a:pPr eaLnBrk="1" hangingPunct="1"/>
            <a:r>
              <a:rPr lang="es-ES" dirty="0" smtClean="0">
                <a:cs typeface="Times New Roman" charset="0"/>
              </a:rPr>
              <a:t>La impulsividad puede llevar al animal a asumir situaciones potencialmente peligrosas </a:t>
            </a:r>
          </a:p>
          <a:p>
            <a:pPr lvl="1" eaLnBrk="1" hangingPunct="1"/>
            <a:r>
              <a:rPr lang="es-ES" dirty="0" smtClean="0">
                <a:cs typeface="Times New Roman" charset="0"/>
              </a:rPr>
              <a:t>alto riesgo para obtener un posible alto beneficio</a:t>
            </a:r>
          </a:p>
          <a:p>
            <a:pPr eaLnBrk="1" hangingPunct="1"/>
            <a:r>
              <a:rPr lang="es-ES" dirty="0" smtClean="0">
                <a:cs typeface="Times New Roman" charset="0"/>
              </a:rPr>
              <a:t>Por ejemplo, la búsqueda impulsiva de oportunidades de apareamiento furtivo </a:t>
            </a:r>
          </a:p>
          <a:p>
            <a:pPr lvl="1" eaLnBrk="1" hangingPunct="1"/>
            <a:r>
              <a:rPr lang="es-ES" dirty="0" smtClean="0">
                <a:cs typeface="Times New Roman" charset="0"/>
              </a:rPr>
              <a:t>riesgo de desencadenar la venganza de los individuos de un rango social superior</a:t>
            </a:r>
          </a:p>
          <a:p>
            <a:pPr lvl="1" eaLnBrk="1" hangingPunct="1"/>
            <a:r>
              <a:rPr lang="es-ES" dirty="0" smtClean="0"/>
              <a:t>Beneficio de transmitir sus genes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2467">
                                            <p:txEl>
                                              <p:pRg st="0" end="0"/>
                                            </p:txEl>
                                          </p:spTgt>
                                        </p:tgtEl>
                                        <p:attrNameLst>
                                          <p:attrName>style.visibility</p:attrName>
                                        </p:attrNameLst>
                                      </p:cBhvr>
                                      <p:to>
                                        <p:strVal val="visible"/>
                                      </p:to>
                                    </p:set>
                                    <p:anim calcmode="lin" valueType="num">
                                      <p:cBhvr additive="base">
                                        <p:cTn id="7" dur="500" fill="hold"/>
                                        <p:tgtEl>
                                          <p:spTgt spid="6246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246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2467">
                                            <p:txEl>
                                              <p:pRg st="1" end="1"/>
                                            </p:txEl>
                                          </p:spTgt>
                                        </p:tgtEl>
                                        <p:attrNameLst>
                                          <p:attrName>style.visibility</p:attrName>
                                        </p:attrNameLst>
                                      </p:cBhvr>
                                      <p:to>
                                        <p:strVal val="visible"/>
                                      </p:to>
                                    </p:set>
                                    <p:anim calcmode="lin" valueType="num">
                                      <p:cBhvr additive="base">
                                        <p:cTn id="11" dur="500" fill="hold"/>
                                        <p:tgtEl>
                                          <p:spTgt spid="6246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246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2467">
                                            <p:txEl>
                                              <p:pRg st="2" end="2"/>
                                            </p:txEl>
                                          </p:spTgt>
                                        </p:tgtEl>
                                        <p:attrNameLst>
                                          <p:attrName>style.visibility</p:attrName>
                                        </p:attrNameLst>
                                      </p:cBhvr>
                                      <p:to>
                                        <p:strVal val="visible"/>
                                      </p:to>
                                    </p:set>
                                    <p:anim calcmode="lin" valueType="num">
                                      <p:cBhvr additive="base">
                                        <p:cTn id="17" dur="500" fill="hold"/>
                                        <p:tgtEl>
                                          <p:spTgt spid="62467">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2467">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62467">
                                            <p:txEl>
                                              <p:pRg st="3" end="3"/>
                                            </p:txEl>
                                          </p:spTgt>
                                        </p:tgtEl>
                                        <p:attrNameLst>
                                          <p:attrName>style.visibility</p:attrName>
                                        </p:attrNameLst>
                                      </p:cBhvr>
                                      <p:to>
                                        <p:strVal val="visible"/>
                                      </p:to>
                                    </p:set>
                                    <p:anim calcmode="lin" valueType="num">
                                      <p:cBhvr additive="base">
                                        <p:cTn id="21" dur="500" fill="hold"/>
                                        <p:tgtEl>
                                          <p:spTgt spid="62467">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2467">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62467">
                                            <p:txEl>
                                              <p:pRg st="4" end="4"/>
                                            </p:txEl>
                                          </p:spTgt>
                                        </p:tgtEl>
                                        <p:attrNameLst>
                                          <p:attrName>style.visibility</p:attrName>
                                        </p:attrNameLst>
                                      </p:cBhvr>
                                      <p:to>
                                        <p:strVal val="visible"/>
                                      </p:to>
                                    </p:set>
                                    <p:anim calcmode="lin" valueType="num">
                                      <p:cBhvr additive="base">
                                        <p:cTn id="25" dur="500" fill="hold"/>
                                        <p:tgtEl>
                                          <p:spTgt spid="62467">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246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7"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0"/>
            <a:ext cx="8229600" cy="908720"/>
          </a:xfrm>
        </p:spPr>
        <p:txBody>
          <a:bodyPr/>
          <a:lstStyle/>
          <a:p>
            <a:r>
              <a:rPr lang="es-ES" dirty="0" smtClean="0"/>
              <a:t>Migración temprana</a:t>
            </a:r>
            <a:endParaRPr lang="es-ES" dirty="0"/>
          </a:p>
        </p:txBody>
      </p:sp>
      <p:sp>
        <p:nvSpPr>
          <p:cNvPr id="3" name="2 Marcador de contenido"/>
          <p:cNvSpPr>
            <a:spLocks noGrp="1"/>
          </p:cNvSpPr>
          <p:nvPr>
            <p:ph idx="1"/>
          </p:nvPr>
        </p:nvSpPr>
        <p:spPr>
          <a:xfrm>
            <a:off x="323528" y="908720"/>
            <a:ext cx="8568952" cy="4669979"/>
          </a:xfrm>
        </p:spPr>
        <p:txBody>
          <a:bodyPr/>
          <a:lstStyle/>
          <a:p>
            <a:r>
              <a:rPr lang="es-ES" sz="2800" dirty="0" smtClean="0"/>
              <a:t>Los macacos machos jóvenes emigran desde su grupo social a otro. </a:t>
            </a:r>
          </a:p>
          <a:p>
            <a:r>
              <a:rPr lang="es-ES" sz="2800" dirty="0" smtClean="0"/>
              <a:t>Los individuos con </a:t>
            </a:r>
            <a:r>
              <a:rPr lang="es-ES" sz="2800" dirty="0" smtClean="0">
                <a:latin typeface="Calibri"/>
              </a:rPr>
              <a:t>↓</a:t>
            </a:r>
            <a:r>
              <a:rPr lang="es-ES" sz="2800" dirty="0" smtClean="0"/>
              <a:t> [5-HIAA] en LCR tienden a emigrar más precozmente</a:t>
            </a:r>
          </a:p>
          <a:p>
            <a:r>
              <a:rPr lang="es-ES" sz="2800" b="1" dirty="0" smtClean="0"/>
              <a:t>Riesgo</a:t>
            </a:r>
            <a:r>
              <a:rPr lang="es-ES" sz="2800" dirty="0" smtClean="0"/>
              <a:t>: Posible muerte prematura. </a:t>
            </a:r>
          </a:p>
          <a:p>
            <a:r>
              <a:rPr lang="es-ES" sz="2800" b="1" dirty="0" smtClean="0"/>
              <a:t>Beneficio</a:t>
            </a:r>
            <a:r>
              <a:rPr lang="es-ES" sz="2800" dirty="0" smtClean="0"/>
              <a:t>: búsqueda de nuevas oportunidades sexuales (reproductivas). </a:t>
            </a:r>
          </a:p>
          <a:p>
            <a:r>
              <a:rPr lang="es-ES" sz="2800" b="1" dirty="0" smtClean="0"/>
              <a:t>Ventaja</a:t>
            </a:r>
            <a:r>
              <a:rPr lang="es-ES" sz="2800" dirty="0" smtClean="0"/>
              <a:t>: Los machos que permanecen en su grupo tienen menos probabilidades de reproducirse.</a:t>
            </a:r>
            <a:endParaRPr lang="es-E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s-ES" smtClean="0">
                <a:cs typeface="Times New Roman" charset="0"/>
              </a:rPr>
              <a:t>Agresividad</a:t>
            </a:r>
            <a:r>
              <a:rPr lang="es-ES" smtClean="0"/>
              <a:t> </a:t>
            </a:r>
          </a:p>
        </p:txBody>
      </p:sp>
      <p:sp>
        <p:nvSpPr>
          <p:cNvPr id="63491" name="Rectangle 3"/>
          <p:cNvSpPr>
            <a:spLocks noGrp="1" noChangeArrowheads="1"/>
          </p:cNvSpPr>
          <p:nvPr>
            <p:ph idx="1"/>
          </p:nvPr>
        </p:nvSpPr>
        <p:spPr/>
        <p:txBody>
          <a:bodyPr/>
          <a:lstStyle/>
          <a:p>
            <a:pPr eaLnBrk="1" hangingPunct="1">
              <a:lnSpc>
                <a:spcPct val="90000"/>
              </a:lnSpc>
            </a:pPr>
            <a:r>
              <a:rPr lang="es-ES" sz="2800" dirty="0" smtClean="0">
                <a:cs typeface="Times New Roman" charset="0"/>
              </a:rPr>
              <a:t>Los bajos niveles de 5-HIAA en LCR están asociados a un tipo de agresividad desenfrenada, no competitiva</a:t>
            </a:r>
          </a:p>
          <a:p>
            <a:pPr eaLnBrk="1" hangingPunct="1">
              <a:lnSpc>
                <a:spcPct val="90000"/>
              </a:lnSpc>
            </a:pPr>
            <a:r>
              <a:rPr lang="es-ES" sz="2800" b="1" dirty="0" smtClean="0">
                <a:cs typeface="Times New Roman" charset="0"/>
              </a:rPr>
              <a:t>Riesgo</a:t>
            </a:r>
            <a:r>
              <a:rPr lang="es-ES" sz="2800" dirty="0" smtClean="0">
                <a:cs typeface="Times New Roman" charset="0"/>
              </a:rPr>
              <a:t>: que el animal se enzarce en peleas que pueden dar lugar a lesiones importantes o a muerte prematura. </a:t>
            </a:r>
          </a:p>
          <a:p>
            <a:pPr eaLnBrk="1" hangingPunct="1">
              <a:lnSpc>
                <a:spcPct val="90000"/>
              </a:lnSpc>
            </a:pPr>
            <a:r>
              <a:rPr lang="es-ES" sz="2800" b="1" dirty="0" smtClean="0">
                <a:cs typeface="Times New Roman" charset="0"/>
              </a:rPr>
              <a:t>Beneficio</a:t>
            </a:r>
            <a:r>
              <a:rPr lang="es-ES" sz="2800" dirty="0" smtClean="0">
                <a:cs typeface="Times New Roman" charset="0"/>
              </a:rPr>
              <a:t>: cuando no están en grupos sociales los machos solitarios deben defenderse solos. Una tendencia a actuar agresivamente puede ofrecer una ventaja competitiva.</a:t>
            </a:r>
            <a:endParaRPr lang="es-ES" sz="28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3491">
                                            <p:txEl>
                                              <p:pRg st="0" end="0"/>
                                            </p:txEl>
                                          </p:spTgt>
                                        </p:tgtEl>
                                        <p:attrNameLst>
                                          <p:attrName>style.visibility</p:attrName>
                                        </p:attrNameLst>
                                      </p:cBhvr>
                                      <p:to>
                                        <p:strVal val="visible"/>
                                      </p:to>
                                    </p:set>
                                    <p:anim calcmode="lin" valueType="num">
                                      <p:cBhvr additive="base">
                                        <p:cTn id="7" dur="500" fill="hold"/>
                                        <p:tgtEl>
                                          <p:spTgt spid="6349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34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3491">
                                            <p:txEl>
                                              <p:pRg st="1" end="1"/>
                                            </p:txEl>
                                          </p:spTgt>
                                        </p:tgtEl>
                                        <p:attrNameLst>
                                          <p:attrName>style.visibility</p:attrName>
                                        </p:attrNameLst>
                                      </p:cBhvr>
                                      <p:to>
                                        <p:strVal val="visible"/>
                                      </p:to>
                                    </p:set>
                                    <p:anim calcmode="lin" valueType="num">
                                      <p:cBhvr additive="base">
                                        <p:cTn id="13" dur="500" fill="hold"/>
                                        <p:tgtEl>
                                          <p:spTgt spid="6349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349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3491">
                                            <p:txEl>
                                              <p:pRg st="2" end="2"/>
                                            </p:txEl>
                                          </p:spTgt>
                                        </p:tgtEl>
                                        <p:attrNameLst>
                                          <p:attrName>style.visibility</p:attrName>
                                        </p:attrNameLst>
                                      </p:cBhvr>
                                      <p:to>
                                        <p:strVal val="visible"/>
                                      </p:to>
                                    </p:set>
                                    <p:anim calcmode="lin" valueType="num">
                                      <p:cBhvr additive="base">
                                        <p:cTn id="19" dur="500" fill="hold"/>
                                        <p:tgtEl>
                                          <p:spTgt spid="6349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3491">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1"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lstStyle/>
          <a:p>
            <a:r>
              <a:rPr lang="es-ES" dirty="0" smtClean="0">
                <a:cs typeface="Times New Roman" charset="0"/>
              </a:rPr>
              <a:t>Éxito reproductivo</a:t>
            </a:r>
            <a:endParaRPr lang="es-ES" dirty="0"/>
          </a:p>
        </p:txBody>
      </p:sp>
      <p:sp>
        <p:nvSpPr>
          <p:cNvPr id="5" name="4 Marcador de texto"/>
          <p:cNvSpPr>
            <a:spLocks noGrp="1"/>
          </p:cNvSpPr>
          <p:nvPr>
            <p:ph type="body" idx="1"/>
          </p:nvPr>
        </p:nvSpPr>
        <p:spPr>
          <a:xfrm>
            <a:off x="0" y="1556792"/>
            <a:ext cx="4497388" cy="639762"/>
          </a:xfrm>
        </p:spPr>
        <p:txBody>
          <a:bodyPr/>
          <a:lstStyle/>
          <a:p>
            <a:r>
              <a:rPr lang="es-ES" sz="2800" dirty="0" smtClean="0"/>
              <a:t>Macho con </a:t>
            </a:r>
            <a:r>
              <a:rPr lang="es-ES" sz="2800" dirty="0" smtClean="0">
                <a:latin typeface="Calibri"/>
              </a:rPr>
              <a:t>↑</a:t>
            </a:r>
            <a:r>
              <a:rPr lang="es-ES" sz="2800" dirty="0" smtClean="0"/>
              <a:t> [5-HIAA]</a:t>
            </a:r>
            <a:endParaRPr lang="es-ES" sz="2800" dirty="0"/>
          </a:p>
        </p:txBody>
      </p:sp>
      <p:sp>
        <p:nvSpPr>
          <p:cNvPr id="6" name="5 Marcador de contenido"/>
          <p:cNvSpPr>
            <a:spLocks noGrp="1"/>
          </p:cNvSpPr>
          <p:nvPr>
            <p:ph sz="half" idx="2"/>
          </p:nvPr>
        </p:nvSpPr>
        <p:spPr/>
        <p:txBody>
          <a:bodyPr/>
          <a:lstStyle/>
          <a:p>
            <a:pPr eaLnBrk="1" hangingPunct="1">
              <a:lnSpc>
                <a:spcPct val="90000"/>
              </a:lnSpc>
            </a:pPr>
            <a:r>
              <a:rPr lang="es-ES" sz="2800" dirty="0" smtClean="0">
                <a:cs typeface="Times New Roman" charset="0"/>
              </a:rPr>
              <a:t>&gt; éxito reproductivo. </a:t>
            </a:r>
          </a:p>
          <a:p>
            <a:pPr eaLnBrk="1" hangingPunct="1">
              <a:lnSpc>
                <a:spcPct val="90000"/>
              </a:lnSpc>
            </a:pPr>
            <a:r>
              <a:rPr lang="es-ES" sz="2800" dirty="0" smtClean="0">
                <a:cs typeface="Times New Roman" charset="0"/>
              </a:rPr>
              <a:t>viven más tiempo </a:t>
            </a:r>
          </a:p>
          <a:p>
            <a:pPr eaLnBrk="1" hangingPunct="1">
              <a:lnSpc>
                <a:spcPct val="90000"/>
              </a:lnSpc>
            </a:pPr>
            <a:r>
              <a:rPr lang="es-ES" sz="2800" dirty="0" smtClean="0">
                <a:cs typeface="Times New Roman" charset="0"/>
              </a:rPr>
              <a:t>puede tener más años reproductivos que vivir y reforzar su éxito reproductivo relativo en el futuro. </a:t>
            </a:r>
          </a:p>
          <a:p>
            <a:endParaRPr lang="es-ES" dirty="0"/>
          </a:p>
        </p:txBody>
      </p:sp>
      <p:sp>
        <p:nvSpPr>
          <p:cNvPr id="7" name="6 Marcador de texto"/>
          <p:cNvSpPr>
            <a:spLocks noGrp="1"/>
          </p:cNvSpPr>
          <p:nvPr>
            <p:ph type="body" sz="quarter" idx="3"/>
          </p:nvPr>
        </p:nvSpPr>
        <p:spPr>
          <a:xfrm>
            <a:off x="4645025" y="1556792"/>
            <a:ext cx="4498975" cy="639762"/>
          </a:xfrm>
        </p:spPr>
        <p:txBody>
          <a:bodyPr/>
          <a:lstStyle/>
          <a:p>
            <a:pPr algn="ctr"/>
            <a:r>
              <a:rPr lang="es-ES" sz="2800" dirty="0" smtClean="0"/>
              <a:t>Macho con </a:t>
            </a:r>
            <a:r>
              <a:rPr lang="es-ES" sz="2800" dirty="0" smtClean="0">
                <a:latin typeface="Calibri"/>
              </a:rPr>
              <a:t>↓</a:t>
            </a:r>
            <a:r>
              <a:rPr lang="es-ES" sz="2800" dirty="0" smtClean="0"/>
              <a:t> [5-HIAA]</a:t>
            </a:r>
          </a:p>
        </p:txBody>
      </p:sp>
      <p:sp>
        <p:nvSpPr>
          <p:cNvPr id="8" name="7 Marcador de contenido"/>
          <p:cNvSpPr>
            <a:spLocks noGrp="1"/>
          </p:cNvSpPr>
          <p:nvPr>
            <p:ph sz="quarter" idx="4"/>
          </p:nvPr>
        </p:nvSpPr>
        <p:spPr/>
        <p:txBody>
          <a:bodyPr/>
          <a:lstStyle/>
          <a:p>
            <a:pPr eaLnBrk="1" hangingPunct="1">
              <a:lnSpc>
                <a:spcPct val="90000"/>
              </a:lnSpc>
            </a:pPr>
            <a:r>
              <a:rPr lang="es-ES" sz="2800" dirty="0" smtClean="0">
                <a:cs typeface="Times New Roman" charset="0"/>
              </a:rPr>
              <a:t>se reproducen a una edad más temprana</a:t>
            </a:r>
          </a:p>
          <a:p>
            <a:pPr eaLnBrk="1" hangingPunct="1">
              <a:lnSpc>
                <a:spcPct val="90000"/>
              </a:lnSpc>
            </a:pPr>
            <a:r>
              <a:rPr lang="es-ES" sz="2800" dirty="0" smtClean="0">
                <a:cs typeface="Times New Roman" charset="0"/>
              </a:rPr>
              <a:t>En el momento en que el gen ejerce su acción perjudicial su portador ya se ha reproducido más que otros individuos.</a:t>
            </a:r>
            <a:endParaRPr lang="es-E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anim calcmode="lin" valueType="num">
                                      <p:cBhvr additive="base">
                                        <p:cTn id="25"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xEl>
                                              <p:pRg st="1" end="1"/>
                                            </p:txEl>
                                          </p:spTgt>
                                        </p:tgtEl>
                                        <p:attrNameLst>
                                          <p:attrName>style.visibility</p:attrName>
                                        </p:attrNameLst>
                                      </p:cBhvr>
                                      <p:to>
                                        <p:strVal val="visible"/>
                                      </p:to>
                                    </p:set>
                                    <p:anim calcmode="lin" valueType="num">
                                      <p:cBhvr additive="base">
                                        <p:cTn id="31"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8" grpId="0" build="p"/>
    </p:bldLst>
  </p:timing>
</p:sld>
</file>

<file path=ppt/slides/slide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467544" y="0"/>
            <a:ext cx="8229600" cy="1143000"/>
          </a:xfrm>
        </p:spPr>
        <p:txBody>
          <a:bodyPr/>
          <a:lstStyle/>
          <a:p>
            <a:pPr eaLnBrk="1" hangingPunct="1"/>
            <a:r>
              <a:rPr lang="es-ES" dirty="0" smtClean="0">
                <a:cs typeface="Times New Roman" charset="0"/>
              </a:rPr>
              <a:t>Implicaciones terapéuticas</a:t>
            </a:r>
          </a:p>
        </p:txBody>
      </p:sp>
      <p:sp>
        <p:nvSpPr>
          <p:cNvPr id="74755" name="Rectangle 3"/>
          <p:cNvSpPr>
            <a:spLocks noGrp="1" noChangeArrowheads="1"/>
          </p:cNvSpPr>
          <p:nvPr>
            <p:ph idx="1"/>
          </p:nvPr>
        </p:nvSpPr>
        <p:spPr>
          <a:xfrm>
            <a:off x="323528" y="1340768"/>
            <a:ext cx="8208963" cy="4114800"/>
          </a:xfrm>
        </p:spPr>
        <p:txBody>
          <a:bodyPr/>
          <a:lstStyle/>
          <a:p>
            <a:pPr eaLnBrk="1" hangingPunct="1">
              <a:lnSpc>
                <a:spcPct val="90000"/>
              </a:lnSpc>
            </a:pPr>
            <a:r>
              <a:rPr lang="es-ES" sz="2400" dirty="0" smtClean="0">
                <a:cs typeface="Times New Roman" charset="0"/>
              </a:rPr>
              <a:t>Estrategias de prevención</a:t>
            </a:r>
          </a:p>
          <a:p>
            <a:pPr lvl="1" eaLnBrk="1" hangingPunct="1">
              <a:lnSpc>
                <a:spcPct val="90000"/>
              </a:lnSpc>
            </a:pPr>
            <a:r>
              <a:rPr lang="es-ES" sz="2000" dirty="0" smtClean="0">
                <a:cs typeface="Times New Roman" charset="0"/>
              </a:rPr>
              <a:t>Intervenciones ambientales: </a:t>
            </a:r>
            <a:r>
              <a:rPr lang="es-ES" sz="2000" dirty="0" smtClean="0">
                <a:cs typeface="Times New Roman" charset="0"/>
                <a:sym typeface="Symbol" pitchFamily="18" charset="2"/>
              </a:rPr>
              <a:t>Aumentar</a:t>
            </a:r>
            <a:r>
              <a:rPr lang="es-ES" sz="2000" dirty="0" smtClean="0">
                <a:cs typeface="Times New Roman" charset="0"/>
              </a:rPr>
              <a:t> la </a:t>
            </a:r>
            <a:r>
              <a:rPr lang="es-ES" sz="2000" dirty="0" err="1" smtClean="0">
                <a:cs typeface="Times New Roman" charset="0"/>
              </a:rPr>
              <a:t>predecibilidad</a:t>
            </a:r>
            <a:endParaRPr lang="es-ES" sz="2000" dirty="0" smtClean="0">
              <a:cs typeface="Times New Roman" charset="0"/>
            </a:endParaRPr>
          </a:p>
          <a:p>
            <a:pPr lvl="1" eaLnBrk="1" hangingPunct="1">
              <a:lnSpc>
                <a:spcPct val="90000"/>
              </a:lnSpc>
            </a:pPr>
            <a:r>
              <a:rPr lang="es-ES" sz="2000" dirty="0" smtClean="0">
                <a:cs typeface="Times New Roman" charset="0"/>
              </a:rPr>
              <a:t>Terapia familiar</a:t>
            </a:r>
          </a:p>
          <a:p>
            <a:pPr eaLnBrk="1" hangingPunct="1">
              <a:lnSpc>
                <a:spcPct val="90000"/>
              </a:lnSpc>
            </a:pPr>
            <a:r>
              <a:rPr lang="es-ES" sz="2400" dirty="0" smtClean="0">
                <a:cs typeface="Times New Roman" charset="0"/>
              </a:rPr>
              <a:t>Terapias psicológicas</a:t>
            </a:r>
            <a:r>
              <a:rPr lang="es-ES" sz="2000" dirty="0" smtClean="0">
                <a:cs typeface="Times New Roman" charset="0"/>
              </a:rPr>
              <a:t>: </a:t>
            </a:r>
          </a:p>
          <a:p>
            <a:pPr lvl="1" eaLnBrk="1" hangingPunct="1">
              <a:lnSpc>
                <a:spcPct val="90000"/>
              </a:lnSpc>
            </a:pPr>
            <a:r>
              <a:rPr lang="es-ES" sz="2000" dirty="0" smtClean="0">
                <a:cs typeface="Times New Roman" charset="0"/>
              </a:rPr>
              <a:t>Entrevista motivacional </a:t>
            </a:r>
          </a:p>
          <a:p>
            <a:pPr lvl="1" eaLnBrk="1" hangingPunct="1">
              <a:lnSpc>
                <a:spcPct val="90000"/>
              </a:lnSpc>
            </a:pPr>
            <a:r>
              <a:rPr lang="es-ES" sz="2000" dirty="0" smtClean="0">
                <a:cs typeface="Times New Roman" charset="0"/>
              </a:rPr>
              <a:t>Intervenciones centradas en la autorregulación </a:t>
            </a:r>
          </a:p>
          <a:p>
            <a:pPr lvl="1" eaLnBrk="1" hangingPunct="1">
              <a:lnSpc>
                <a:spcPct val="90000"/>
              </a:lnSpc>
            </a:pPr>
            <a:r>
              <a:rPr lang="es-ES" sz="2000" dirty="0" smtClean="0">
                <a:cs typeface="Times New Roman" charset="0"/>
              </a:rPr>
              <a:t>Terapias de grupo basadas teoría del apego.</a:t>
            </a:r>
          </a:p>
          <a:p>
            <a:pPr lvl="1" eaLnBrk="1" hangingPunct="1">
              <a:lnSpc>
                <a:spcPct val="90000"/>
              </a:lnSpc>
            </a:pPr>
            <a:r>
              <a:rPr lang="es-ES" sz="2000" dirty="0" smtClean="0">
                <a:cs typeface="Times New Roman" charset="0"/>
              </a:rPr>
              <a:t>Elevación de la </a:t>
            </a:r>
            <a:r>
              <a:rPr lang="es-ES" sz="2000" i="1" dirty="0" smtClean="0">
                <a:cs typeface="Times New Roman" charset="0"/>
              </a:rPr>
              <a:t>CAASR </a:t>
            </a:r>
            <a:r>
              <a:rPr lang="es-ES" sz="2000" dirty="0" smtClean="0">
                <a:cs typeface="Times New Roman" charset="0"/>
              </a:rPr>
              <a:t>mediante terapia cognitiva, </a:t>
            </a:r>
          </a:p>
          <a:p>
            <a:pPr eaLnBrk="1" hangingPunct="1">
              <a:lnSpc>
                <a:spcPct val="90000"/>
              </a:lnSpc>
            </a:pPr>
            <a:r>
              <a:rPr lang="es-ES" sz="2400" dirty="0" smtClean="0">
                <a:cs typeface="Times New Roman" charset="0"/>
              </a:rPr>
              <a:t>Terapias farmacológicas</a:t>
            </a:r>
          </a:p>
          <a:p>
            <a:pPr lvl="1" eaLnBrk="1" hangingPunct="1">
              <a:lnSpc>
                <a:spcPct val="90000"/>
              </a:lnSpc>
            </a:pPr>
            <a:r>
              <a:rPr lang="es-ES" sz="2000" dirty="0" smtClean="0">
                <a:cs typeface="Times New Roman" charset="0"/>
              </a:rPr>
              <a:t>Alcohólicos tipo 2: </a:t>
            </a:r>
            <a:r>
              <a:rPr lang="es-ES" sz="2000" dirty="0" err="1" smtClean="0">
                <a:cs typeface="Times New Roman" charset="0"/>
              </a:rPr>
              <a:t>serotoninérgicos</a:t>
            </a:r>
            <a:r>
              <a:rPr lang="es-ES" sz="2000" dirty="0" smtClean="0">
                <a:cs typeface="Times New Roman" charset="0"/>
              </a:rPr>
              <a:t> como ISRS (?)</a:t>
            </a:r>
          </a:p>
          <a:p>
            <a:pPr lvl="1" eaLnBrk="1" hangingPunct="1">
              <a:lnSpc>
                <a:spcPct val="90000"/>
              </a:lnSpc>
            </a:pPr>
            <a:r>
              <a:rPr lang="es-ES" sz="2000" dirty="0" smtClean="0">
                <a:cs typeface="Times New Roman" charset="0"/>
              </a:rPr>
              <a:t>Antagonistas y agonistas parciales </a:t>
            </a:r>
            <a:r>
              <a:rPr lang="es-ES" sz="2000" dirty="0" err="1" smtClean="0">
                <a:cs typeface="Times New Roman" charset="0"/>
              </a:rPr>
              <a:t>dopaminérgicos</a:t>
            </a:r>
            <a:endParaRPr lang="es-ES" sz="2000" dirty="0" smtClean="0">
              <a:cs typeface="Times New Roman" charset="0"/>
            </a:endParaRPr>
          </a:p>
          <a:p>
            <a:pPr lvl="1" eaLnBrk="1" hangingPunct="1">
              <a:lnSpc>
                <a:spcPct val="90000"/>
              </a:lnSpc>
            </a:pPr>
            <a:r>
              <a:rPr lang="es-ES" sz="2000" dirty="0" smtClean="0">
                <a:cs typeface="Times New Roman" charset="0"/>
              </a:rPr>
              <a:t>Ansiedad de separación: agonistas de </a:t>
            </a:r>
            <a:r>
              <a:rPr lang="es-ES" sz="2000" dirty="0" err="1" smtClean="0">
                <a:cs typeface="Times New Roman" charset="0"/>
              </a:rPr>
              <a:t>oxitocina</a:t>
            </a:r>
            <a:r>
              <a:rPr lang="es-ES" sz="2000" dirty="0" smtClean="0">
                <a:cs typeface="Times New Roman" charset="0"/>
              </a:rPr>
              <a:t>, prolactina, nicotínicos y α1-adrenérgicos</a:t>
            </a:r>
            <a:endParaRPr lang="es-ES" sz="20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4755">
                                            <p:txEl>
                                              <p:pRg st="0" end="0"/>
                                            </p:txEl>
                                          </p:spTgt>
                                        </p:tgtEl>
                                        <p:attrNameLst>
                                          <p:attrName>style.visibility</p:attrName>
                                        </p:attrNameLst>
                                      </p:cBhvr>
                                      <p:to>
                                        <p:strVal val="visible"/>
                                      </p:to>
                                    </p:set>
                                    <p:anim calcmode="lin" valueType="num">
                                      <p:cBhvr additive="base">
                                        <p:cTn id="7" dur="500" fill="hold"/>
                                        <p:tgtEl>
                                          <p:spTgt spid="7475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475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4755">
                                            <p:txEl>
                                              <p:pRg st="1" end="1"/>
                                            </p:txEl>
                                          </p:spTgt>
                                        </p:tgtEl>
                                        <p:attrNameLst>
                                          <p:attrName>style.visibility</p:attrName>
                                        </p:attrNameLst>
                                      </p:cBhvr>
                                      <p:to>
                                        <p:strVal val="visible"/>
                                      </p:to>
                                    </p:set>
                                    <p:anim calcmode="lin" valueType="num">
                                      <p:cBhvr additive="base">
                                        <p:cTn id="11" dur="500" fill="hold"/>
                                        <p:tgtEl>
                                          <p:spTgt spid="7475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475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4755">
                                            <p:txEl>
                                              <p:pRg st="2" end="2"/>
                                            </p:txEl>
                                          </p:spTgt>
                                        </p:tgtEl>
                                        <p:attrNameLst>
                                          <p:attrName>style.visibility</p:attrName>
                                        </p:attrNameLst>
                                      </p:cBhvr>
                                      <p:to>
                                        <p:strVal val="visible"/>
                                      </p:to>
                                    </p:set>
                                    <p:anim calcmode="lin" valueType="num">
                                      <p:cBhvr additive="base">
                                        <p:cTn id="15" dur="500" fill="hold"/>
                                        <p:tgtEl>
                                          <p:spTgt spid="7475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7475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74755">
                                            <p:txEl>
                                              <p:pRg st="3" end="3"/>
                                            </p:txEl>
                                          </p:spTgt>
                                        </p:tgtEl>
                                        <p:attrNameLst>
                                          <p:attrName>style.visibility</p:attrName>
                                        </p:attrNameLst>
                                      </p:cBhvr>
                                      <p:to>
                                        <p:strVal val="visible"/>
                                      </p:to>
                                    </p:set>
                                    <p:anim calcmode="lin" valueType="num">
                                      <p:cBhvr additive="base">
                                        <p:cTn id="21" dur="500" fill="hold"/>
                                        <p:tgtEl>
                                          <p:spTgt spid="74755">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74755">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74755">
                                            <p:txEl>
                                              <p:pRg st="4" end="4"/>
                                            </p:txEl>
                                          </p:spTgt>
                                        </p:tgtEl>
                                        <p:attrNameLst>
                                          <p:attrName>style.visibility</p:attrName>
                                        </p:attrNameLst>
                                      </p:cBhvr>
                                      <p:to>
                                        <p:strVal val="visible"/>
                                      </p:to>
                                    </p:set>
                                    <p:anim calcmode="lin" valueType="num">
                                      <p:cBhvr additive="base">
                                        <p:cTn id="25" dur="500" fill="hold"/>
                                        <p:tgtEl>
                                          <p:spTgt spid="74755">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4755">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74755">
                                            <p:txEl>
                                              <p:pRg st="5" end="5"/>
                                            </p:txEl>
                                          </p:spTgt>
                                        </p:tgtEl>
                                        <p:attrNameLst>
                                          <p:attrName>style.visibility</p:attrName>
                                        </p:attrNameLst>
                                      </p:cBhvr>
                                      <p:to>
                                        <p:strVal val="visible"/>
                                      </p:to>
                                    </p:set>
                                    <p:anim calcmode="lin" valueType="num">
                                      <p:cBhvr additive="base">
                                        <p:cTn id="29" dur="500" fill="hold"/>
                                        <p:tgtEl>
                                          <p:spTgt spid="74755">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74755">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74755">
                                            <p:txEl>
                                              <p:pRg st="6" end="6"/>
                                            </p:txEl>
                                          </p:spTgt>
                                        </p:tgtEl>
                                        <p:attrNameLst>
                                          <p:attrName>style.visibility</p:attrName>
                                        </p:attrNameLst>
                                      </p:cBhvr>
                                      <p:to>
                                        <p:strVal val="visible"/>
                                      </p:to>
                                    </p:set>
                                    <p:anim calcmode="lin" valueType="num">
                                      <p:cBhvr additive="base">
                                        <p:cTn id="33" dur="500" fill="hold"/>
                                        <p:tgtEl>
                                          <p:spTgt spid="74755">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74755">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74755">
                                            <p:txEl>
                                              <p:pRg st="7" end="7"/>
                                            </p:txEl>
                                          </p:spTgt>
                                        </p:tgtEl>
                                        <p:attrNameLst>
                                          <p:attrName>style.visibility</p:attrName>
                                        </p:attrNameLst>
                                      </p:cBhvr>
                                      <p:to>
                                        <p:strVal val="visible"/>
                                      </p:to>
                                    </p:set>
                                    <p:anim calcmode="lin" valueType="num">
                                      <p:cBhvr additive="base">
                                        <p:cTn id="37" dur="500" fill="hold"/>
                                        <p:tgtEl>
                                          <p:spTgt spid="74755">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475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4755">
                                            <p:txEl>
                                              <p:pRg st="8" end="8"/>
                                            </p:txEl>
                                          </p:spTgt>
                                        </p:tgtEl>
                                        <p:attrNameLst>
                                          <p:attrName>style.visibility</p:attrName>
                                        </p:attrNameLst>
                                      </p:cBhvr>
                                      <p:to>
                                        <p:strVal val="visible"/>
                                      </p:to>
                                    </p:set>
                                    <p:anim calcmode="lin" valueType="num">
                                      <p:cBhvr additive="base">
                                        <p:cTn id="43" dur="500" fill="hold"/>
                                        <p:tgtEl>
                                          <p:spTgt spid="74755">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74755">
                                            <p:txEl>
                                              <p:pRg st="8" end="8"/>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74755">
                                            <p:txEl>
                                              <p:pRg st="9" end="9"/>
                                            </p:txEl>
                                          </p:spTgt>
                                        </p:tgtEl>
                                        <p:attrNameLst>
                                          <p:attrName>style.visibility</p:attrName>
                                        </p:attrNameLst>
                                      </p:cBhvr>
                                      <p:to>
                                        <p:strVal val="visible"/>
                                      </p:to>
                                    </p:set>
                                    <p:anim calcmode="lin" valueType="num">
                                      <p:cBhvr additive="base">
                                        <p:cTn id="47" dur="500" fill="hold"/>
                                        <p:tgtEl>
                                          <p:spTgt spid="74755">
                                            <p:txEl>
                                              <p:pRg st="9" end="9"/>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74755">
                                            <p:txEl>
                                              <p:pRg st="9" end="9"/>
                                            </p:tx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74755">
                                            <p:txEl>
                                              <p:pRg st="10" end="10"/>
                                            </p:txEl>
                                          </p:spTgt>
                                        </p:tgtEl>
                                        <p:attrNameLst>
                                          <p:attrName>style.visibility</p:attrName>
                                        </p:attrNameLst>
                                      </p:cBhvr>
                                      <p:to>
                                        <p:strVal val="visible"/>
                                      </p:to>
                                    </p:set>
                                    <p:anim calcmode="lin" valueType="num">
                                      <p:cBhvr additive="base">
                                        <p:cTn id="51" dur="500" fill="hold"/>
                                        <p:tgtEl>
                                          <p:spTgt spid="74755">
                                            <p:txEl>
                                              <p:pRg st="10" end="10"/>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74755">
                                            <p:txEl>
                                              <p:pRg st="10" end="10"/>
                                            </p:txEl>
                                          </p:spTgt>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74755">
                                            <p:txEl>
                                              <p:pRg st="11" end="11"/>
                                            </p:txEl>
                                          </p:spTgt>
                                        </p:tgtEl>
                                        <p:attrNameLst>
                                          <p:attrName>style.visibility</p:attrName>
                                        </p:attrNameLst>
                                      </p:cBhvr>
                                      <p:to>
                                        <p:strVal val="visible"/>
                                      </p:to>
                                    </p:set>
                                    <p:anim calcmode="lin" valueType="num">
                                      <p:cBhvr additive="base">
                                        <p:cTn id="55" dur="500" fill="hold"/>
                                        <p:tgtEl>
                                          <p:spTgt spid="74755">
                                            <p:txEl>
                                              <p:pRg st="11" end="11"/>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74755">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5"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r>
              <a:rPr lang="es-ES" smtClean="0"/>
              <a:t>Conclusiones</a:t>
            </a:r>
          </a:p>
        </p:txBody>
      </p:sp>
      <p:sp>
        <p:nvSpPr>
          <p:cNvPr id="66563" name="Rectangle 3"/>
          <p:cNvSpPr>
            <a:spLocks noGrp="1" noChangeArrowheads="1"/>
          </p:cNvSpPr>
          <p:nvPr>
            <p:ph idx="1"/>
          </p:nvPr>
        </p:nvSpPr>
        <p:spPr/>
        <p:txBody>
          <a:bodyPr/>
          <a:lstStyle/>
          <a:p>
            <a:pPr algn="just" eaLnBrk="1" hangingPunct="1">
              <a:lnSpc>
                <a:spcPct val="90000"/>
              </a:lnSpc>
            </a:pPr>
            <a:r>
              <a:rPr lang="es-ES" sz="2800" smtClean="0">
                <a:cs typeface="Times New Roman" charset="0"/>
              </a:rPr>
              <a:t>La psiquiatría evolucionista intenta responder a la pregunta ¿Por qué el ser humano es susceptible de depender de una sustancia? </a:t>
            </a:r>
          </a:p>
          <a:p>
            <a:pPr algn="just" eaLnBrk="1" hangingPunct="1">
              <a:lnSpc>
                <a:spcPct val="90000"/>
              </a:lnSpc>
            </a:pPr>
            <a:r>
              <a:rPr lang="es-ES" sz="2800" smtClean="0">
                <a:cs typeface="Times New Roman" charset="0"/>
              </a:rPr>
              <a:t>Algunos de los mecanismos desarrollados por la selección natural para mejorar la supervivencia y la reproducción pueden favorecer el consumo, abuso y dependencia de sustancias en el medio actual, virtualmente ilimitado </a:t>
            </a:r>
          </a:p>
          <a:p>
            <a:pPr algn="just" eaLnBrk="1" hangingPunct="1">
              <a:lnSpc>
                <a:spcPct val="90000"/>
              </a:lnSpc>
            </a:pPr>
            <a:r>
              <a:rPr lang="es-ES" sz="2800" smtClean="0">
                <a:cs typeface="Times New Roman" charset="0"/>
              </a:rPr>
              <a:t>La perspectiva evolucionista tiene implicaciones para la prevención y el tratamiento.</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0114" name="Rectangle 2"/>
          <p:cNvSpPr>
            <a:spLocks noGrp="1" noChangeArrowheads="1"/>
          </p:cNvSpPr>
          <p:nvPr>
            <p:ph type="ctrTitle"/>
          </p:nvPr>
        </p:nvSpPr>
        <p:spPr/>
        <p:txBody>
          <a:bodyPr/>
          <a:lstStyle/>
          <a:p>
            <a:pPr eaLnBrk="1" hangingPunct="1"/>
            <a:r>
              <a:rPr lang="es-ES" smtClean="0"/>
              <a:t>Gracias por vuestra atención</a:t>
            </a:r>
          </a:p>
        </p:txBody>
      </p:sp>
      <p:sp>
        <p:nvSpPr>
          <p:cNvPr id="90115" name="Rectangle 3"/>
          <p:cNvSpPr>
            <a:spLocks noGrp="1" noChangeArrowheads="1"/>
          </p:cNvSpPr>
          <p:nvPr>
            <p:ph type="subTitle" idx="1"/>
          </p:nvPr>
        </p:nvSpPr>
        <p:spPr/>
        <p:txBody>
          <a:bodyPr rtlCol="0">
            <a:normAutofit/>
          </a:bodyPr>
          <a:lstStyle/>
          <a:p>
            <a:pPr eaLnBrk="1" fontAlgn="auto" hangingPunct="1">
              <a:spcAft>
                <a:spcPts val="0"/>
              </a:spcAft>
              <a:buFont typeface="Arial" pitchFamily="34" charset="0"/>
              <a:buNone/>
              <a:defRPr/>
            </a:pPr>
            <a:endParaRPr lang="es-E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90114"/>
                                        </p:tgtEl>
                                        <p:attrNameLst>
                                          <p:attrName>style.visibility</p:attrName>
                                        </p:attrNameLst>
                                      </p:cBhvr>
                                      <p:to>
                                        <p:strVal val="visible"/>
                                      </p:to>
                                    </p:set>
                                    <p:anim calcmode="lin" valueType="num">
                                      <p:cBhvr>
                                        <p:cTn id="7" dur="1000" fill="hold"/>
                                        <p:tgtEl>
                                          <p:spTgt spid="90114"/>
                                        </p:tgtEl>
                                        <p:attrNameLst>
                                          <p:attrName>ppt_w</p:attrName>
                                        </p:attrNameLst>
                                      </p:cBhvr>
                                      <p:tavLst>
                                        <p:tav tm="0">
                                          <p:val>
                                            <p:fltVal val="0"/>
                                          </p:val>
                                        </p:tav>
                                        <p:tav tm="100000">
                                          <p:val>
                                            <p:strVal val="#ppt_w"/>
                                          </p:val>
                                        </p:tav>
                                      </p:tavLst>
                                    </p:anim>
                                    <p:anim calcmode="lin" valueType="num">
                                      <p:cBhvr>
                                        <p:cTn id="8" dur="1000" fill="hold"/>
                                        <p:tgtEl>
                                          <p:spTgt spid="90114"/>
                                        </p:tgtEl>
                                        <p:attrNameLst>
                                          <p:attrName>ppt_h</p:attrName>
                                        </p:attrNameLst>
                                      </p:cBhvr>
                                      <p:tavLst>
                                        <p:tav tm="0">
                                          <p:val>
                                            <p:fltVal val="0"/>
                                          </p:val>
                                        </p:tav>
                                        <p:tav tm="100000">
                                          <p:val>
                                            <p:strVal val="#ppt_h"/>
                                          </p:val>
                                        </p:tav>
                                      </p:tavLst>
                                    </p:anim>
                                    <p:anim calcmode="lin" valueType="num">
                                      <p:cBhvr>
                                        <p:cTn id="9" dur="1000" fill="hold"/>
                                        <p:tgtEl>
                                          <p:spTgt spid="9011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9011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4"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317500" y="52388"/>
            <a:ext cx="8637588" cy="1431925"/>
          </a:xfrm>
        </p:spPr>
        <p:txBody>
          <a:bodyPr rtlCol="0">
            <a:normAutofit fontScale="90000"/>
          </a:bodyPr>
          <a:lstStyle/>
          <a:p>
            <a:pPr eaLnBrk="1" fontAlgn="auto" hangingPunct="1">
              <a:spcAft>
                <a:spcPts val="0"/>
              </a:spcAft>
              <a:defRPr/>
            </a:pPr>
            <a:r>
              <a:rPr lang="es-ES" smtClean="0"/>
              <a:t>Hipótesis evolucionistas en drogodependencias</a:t>
            </a:r>
          </a:p>
        </p:txBody>
      </p:sp>
      <p:sp>
        <p:nvSpPr>
          <p:cNvPr id="11267" name="Rectangle 3"/>
          <p:cNvSpPr>
            <a:spLocks noGrp="1" noChangeArrowheads="1"/>
          </p:cNvSpPr>
          <p:nvPr>
            <p:ph idx="1"/>
          </p:nvPr>
        </p:nvSpPr>
        <p:spPr/>
        <p:txBody>
          <a:bodyPr/>
          <a:lstStyle/>
          <a:p>
            <a:pPr eaLnBrk="1" hangingPunct="1"/>
            <a:r>
              <a:rPr lang="es-ES" dirty="0" err="1" smtClean="0"/>
              <a:t>Coevolución</a:t>
            </a:r>
            <a:r>
              <a:rPr lang="es-ES" dirty="0" smtClean="0"/>
              <a:t> de herbívoros y plantas</a:t>
            </a:r>
          </a:p>
          <a:p>
            <a:pPr eaLnBrk="1" hangingPunct="1"/>
            <a:r>
              <a:rPr lang="es-ES" dirty="0" smtClean="0"/>
              <a:t>Evolución de los sistemas emocionales</a:t>
            </a:r>
          </a:p>
          <a:p>
            <a:pPr eaLnBrk="1" hangingPunct="1"/>
            <a:r>
              <a:rPr lang="es-ES" dirty="0" smtClean="0"/>
              <a:t>Apego</a:t>
            </a:r>
          </a:p>
          <a:p>
            <a:pPr eaLnBrk="1" hangingPunct="1"/>
            <a:r>
              <a:rPr lang="es-ES" dirty="0" smtClean="0"/>
              <a:t>Historia vital y asunción de riesgos</a:t>
            </a:r>
          </a:p>
          <a:p>
            <a:pPr eaLnBrk="1" hangingPunct="1"/>
            <a:r>
              <a:rPr lang="es-ES" dirty="0" smtClean="0"/>
              <a:t>Dominio y dependencia social</a:t>
            </a:r>
          </a:p>
          <a:p>
            <a:pPr eaLnBrk="1" hangingPunct="1"/>
            <a:r>
              <a:rPr lang="es-ES" dirty="0" smtClean="0"/>
              <a:t>Neurobiología, personalidad y consumo de alcohol</a:t>
            </a:r>
            <a:endParaRPr lang="es-ES" sz="2800"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1026"/>
          <p:cNvSpPr>
            <a:spLocks noGrp="1" noChangeArrowheads="1"/>
          </p:cNvSpPr>
          <p:nvPr>
            <p:ph type="title"/>
          </p:nvPr>
        </p:nvSpPr>
        <p:spPr>
          <a:xfrm>
            <a:off x="317500" y="52388"/>
            <a:ext cx="8637588" cy="1431925"/>
          </a:xfrm>
        </p:spPr>
        <p:txBody>
          <a:bodyPr rtlCol="0">
            <a:normAutofit fontScale="90000"/>
          </a:bodyPr>
          <a:lstStyle/>
          <a:p>
            <a:pPr eaLnBrk="1" fontAlgn="auto" hangingPunct="1">
              <a:spcAft>
                <a:spcPts val="0"/>
              </a:spcAft>
              <a:defRPr/>
            </a:pPr>
            <a:r>
              <a:rPr lang="es-ES" smtClean="0"/>
              <a:t>Hipótesis evolucionistas en drogodependencias</a:t>
            </a:r>
          </a:p>
        </p:txBody>
      </p:sp>
      <p:sp>
        <p:nvSpPr>
          <p:cNvPr id="12291" name="Rectangle 1027"/>
          <p:cNvSpPr>
            <a:spLocks noGrp="1" noChangeArrowheads="1"/>
          </p:cNvSpPr>
          <p:nvPr>
            <p:ph idx="1"/>
          </p:nvPr>
        </p:nvSpPr>
        <p:spPr/>
        <p:txBody>
          <a:bodyPr/>
          <a:lstStyle/>
          <a:p>
            <a:pPr eaLnBrk="1" hangingPunct="1"/>
            <a:r>
              <a:rPr lang="es-ES" sz="2800" b="1" dirty="0" err="1" smtClean="0">
                <a:solidFill>
                  <a:schemeClr val="hlink"/>
                </a:solidFill>
              </a:rPr>
              <a:t>Coevolución</a:t>
            </a:r>
            <a:r>
              <a:rPr lang="es-ES" sz="2800" b="1" dirty="0" smtClean="0">
                <a:solidFill>
                  <a:schemeClr val="hlink"/>
                </a:solidFill>
              </a:rPr>
              <a:t> de herbívoros y plantas</a:t>
            </a:r>
          </a:p>
          <a:p>
            <a:pPr lvl="1" eaLnBrk="1" hangingPunct="1"/>
            <a:r>
              <a:rPr lang="es-ES" sz="2400" dirty="0" smtClean="0"/>
              <a:t>Análogos de los neurotransmisores</a:t>
            </a:r>
          </a:p>
          <a:p>
            <a:pPr lvl="1" eaLnBrk="1" hangingPunct="1"/>
            <a:r>
              <a:rPr lang="es-ES" sz="2400" dirty="0" smtClean="0"/>
              <a:t>El alcohol en la naturaleza</a:t>
            </a:r>
          </a:p>
          <a:p>
            <a:pPr eaLnBrk="1" hangingPunct="1"/>
            <a:r>
              <a:rPr lang="es-ES" sz="2800" dirty="0" smtClean="0"/>
              <a:t>Evolución de los sistemas emocionales</a:t>
            </a:r>
          </a:p>
          <a:p>
            <a:pPr eaLnBrk="1" hangingPunct="1"/>
            <a:r>
              <a:rPr lang="es-ES" sz="2800" dirty="0" smtClean="0"/>
              <a:t>Apego</a:t>
            </a:r>
          </a:p>
          <a:p>
            <a:pPr eaLnBrk="1" hangingPunct="1"/>
            <a:r>
              <a:rPr lang="es-ES" sz="2800" dirty="0" smtClean="0"/>
              <a:t>Historia vital y asunción de riesgos</a:t>
            </a:r>
          </a:p>
          <a:p>
            <a:pPr eaLnBrk="1" hangingPunct="1"/>
            <a:r>
              <a:rPr lang="es-ES" sz="2800" dirty="0" smtClean="0"/>
              <a:t>Dominio y dependencia social</a:t>
            </a:r>
          </a:p>
          <a:p>
            <a:pPr eaLnBrk="1" hangingPunct="1"/>
            <a:r>
              <a:rPr lang="es-ES" sz="2800" dirty="0" smtClean="0"/>
              <a:t>Neurobiología, personalidad y consumo de alcohol</a:t>
            </a:r>
            <a:endParaRPr lang="es-ES" sz="2400"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rtlCol="0">
            <a:normAutofit/>
          </a:bodyPr>
          <a:lstStyle/>
          <a:p>
            <a:pPr eaLnBrk="1" fontAlgn="auto" hangingPunct="1">
              <a:spcAft>
                <a:spcPts val="0"/>
              </a:spcAft>
              <a:defRPr/>
            </a:pPr>
            <a:r>
              <a:rPr lang="es-ES" dirty="0" smtClean="0"/>
              <a:t>Análogos de los NT</a:t>
            </a:r>
          </a:p>
        </p:txBody>
      </p:sp>
      <p:sp>
        <p:nvSpPr>
          <p:cNvPr id="14339" name="Rectangle 3"/>
          <p:cNvSpPr>
            <a:spLocks noGrp="1" noChangeArrowheads="1"/>
          </p:cNvSpPr>
          <p:nvPr>
            <p:ph idx="1"/>
          </p:nvPr>
        </p:nvSpPr>
        <p:spPr/>
        <p:txBody>
          <a:bodyPr/>
          <a:lstStyle/>
          <a:p>
            <a:pPr algn="just" eaLnBrk="1" hangingPunct="1"/>
            <a:r>
              <a:rPr lang="es-ES" sz="2800" dirty="0" smtClean="0">
                <a:cs typeface="Times New Roman" charset="0"/>
              </a:rPr>
              <a:t>Las plantas han desarrollado sustancias químicas que mimetizan la estructura de los NT de los herbívoros, como defensa.</a:t>
            </a:r>
          </a:p>
          <a:p>
            <a:pPr algn="just" eaLnBrk="1" hangingPunct="1"/>
            <a:r>
              <a:rPr lang="es-ES" sz="2800" dirty="0" smtClean="0">
                <a:cs typeface="Times New Roman" charset="0"/>
              </a:rPr>
              <a:t>Esto explicaría por qué el cerebro contiene receptores para sustancias derivadas de plantas. </a:t>
            </a:r>
          </a:p>
          <a:p>
            <a:pPr algn="just" eaLnBrk="1" hangingPunct="1"/>
            <a:r>
              <a:rPr lang="es-ES" sz="2800" dirty="0" smtClean="0">
                <a:cs typeface="Times New Roman" charset="0"/>
              </a:rPr>
              <a:t>Los mamíferos han desarrollado adaptaciones fisiológicas y conductuales para vencer las defensas químicas de las plantas.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433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433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433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autoUpdateAnimBg="0"/>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tilo Rafa">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3796</TotalTime>
  <Words>9922</Words>
  <Application>Microsoft Office PowerPoint</Application>
  <PresentationFormat>Presentación en pantalla (4:3)</PresentationFormat>
  <Paragraphs>560</Paragraphs>
  <Slides>67</Slides>
  <Notes>40</Notes>
  <HiddenSlides>0</HiddenSlides>
  <MMClips>0</MMClips>
  <ScaleCrop>false</ScaleCrop>
  <HeadingPairs>
    <vt:vector size="6" baseType="variant">
      <vt:variant>
        <vt:lpstr>Tema</vt:lpstr>
      </vt:variant>
      <vt:variant>
        <vt:i4>1</vt:i4>
      </vt:variant>
      <vt:variant>
        <vt:lpstr>Servidores OLE incrustados</vt:lpstr>
      </vt:variant>
      <vt:variant>
        <vt:i4>2</vt:i4>
      </vt:variant>
      <vt:variant>
        <vt:lpstr>Títulos de diapositiva</vt:lpstr>
      </vt:variant>
      <vt:variant>
        <vt:i4>67</vt:i4>
      </vt:variant>
    </vt:vector>
  </HeadingPairs>
  <TitlesOfParts>
    <vt:vector size="70" baseType="lpstr">
      <vt:lpstr>Tema de Office</vt:lpstr>
      <vt:lpstr>Gráfico</vt:lpstr>
      <vt:lpstr>Document</vt:lpstr>
      <vt:lpstr>PERSPECTIVAS EVOLUCIONISTAS EN DROGODEPENDENCIAS</vt:lpstr>
      <vt:lpstr>Explicaciones convencionales</vt:lpstr>
      <vt:lpstr>¿Por qué el Hombre es susceptible de ser dependiente de una sustancia?</vt:lpstr>
      <vt:lpstr>Principios de la psicología evolucionista</vt:lpstr>
      <vt:lpstr>Teoría de la evolución y conductas adictivas </vt:lpstr>
      <vt:lpstr>Teoría de la evolución y conductas adictivas </vt:lpstr>
      <vt:lpstr>Hipótesis evolucionistas en drogodependencias</vt:lpstr>
      <vt:lpstr>Hipótesis evolucionistas en drogodependencias</vt:lpstr>
      <vt:lpstr>Análogos de los NT</vt:lpstr>
      <vt:lpstr>Adaptaciones en herbívoros</vt:lpstr>
      <vt:lpstr>Ventajas adaptativas del consumo de análogos de los NT</vt:lpstr>
      <vt:lpstr>Selección de pareja por el handicap</vt:lpstr>
      <vt:lpstr>Farmacofagia</vt:lpstr>
      <vt:lpstr>Diapositiva 14</vt:lpstr>
      <vt:lpstr>Limitaciones de esta hipótesis </vt:lpstr>
      <vt:lpstr>El alcohol en la naturaleza </vt:lpstr>
      <vt:lpstr>Interacción coevolutiva entre las frutas y los homínidos</vt:lpstr>
      <vt:lpstr>Ventajas adaptativas </vt:lpstr>
      <vt:lpstr>Hormesis</vt:lpstr>
      <vt:lpstr>Efectos horméticos del etanol</vt:lpstr>
      <vt:lpstr>Ventajas para la alimentación y la ganancia nutricional </vt:lpstr>
      <vt:lpstr>Limitaciones de esta hipótesis</vt:lpstr>
      <vt:lpstr>Hipótesis evolucionistas en drogodependencias</vt:lpstr>
      <vt:lpstr>Hipótesis hedonista del desajuste</vt:lpstr>
      <vt:lpstr>Limitaciones del modelo hedonista</vt:lpstr>
      <vt:lpstr>Hipótesis de la saliencia del incentivo</vt:lpstr>
      <vt:lpstr>Implicaciones de este modelo</vt:lpstr>
      <vt:lpstr>Capacidad autopercibida de aptitud para la supervivencia y la reproducción (CAASR)</vt:lpstr>
      <vt:lpstr>Características de la CAARS</vt:lpstr>
      <vt:lpstr>CAASR y drogas</vt:lpstr>
      <vt:lpstr>Predicciones del modelo</vt:lpstr>
      <vt:lpstr>Ventajas del modelo</vt:lpstr>
      <vt:lpstr>Limitaciones del modelo</vt:lpstr>
      <vt:lpstr>Hipótesis evolucionistas en drogodependencias</vt:lpstr>
      <vt:lpstr>Placer hedónico de recibir una recompensa</vt:lpstr>
      <vt:lpstr>Sistema opioide y vínculos sociales</vt:lpstr>
      <vt:lpstr>Hallazgos experimentales</vt:lpstr>
      <vt:lpstr>Vinculación y consumo de opiáceos</vt:lpstr>
      <vt:lpstr>Hipótesis evolucionistas en drogodependencias</vt:lpstr>
      <vt:lpstr>Apego</vt:lpstr>
      <vt:lpstr>Consecuencias del apego</vt:lpstr>
      <vt:lpstr>Apego y drogas</vt:lpstr>
      <vt:lpstr>Apego y perspectiva temporal (PT)</vt:lpstr>
      <vt:lpstr>Apego y regulación</vt:lpstr>
      <vt:lpstr>Hipótesis evolucionistas en drogodependencias</vt:lpstr>
      <vt:lpstr>Teoría la historia vital </vt:lpstr>
      <vt:lpstr>Asunción de riesgos</vt:lpstr>
      <vt:lpstr>Variables relacionadas con la asunción de riesgos</vt:lpstr>
      <vt:lpstr>Hipótesis evolucionistas en drogodependencias</vt:lpstr>
      <vt:lpstr>Jerarquía de dominio</vt:lpstr>
      <vt:lpstr>Alcohol y jerarquía de dominio</vt:lpstr>
      <vt:lpstr>Dependencia social</vt:lpstr>
      <vt:lpstr>Dependencia social y conducta adictiva</vt:lpstr>
      <vt:lpstr>Hipótesis evolucionistas en drogodependencias</vt:lpstr>
      <vt:lpstr>Un modelo animal de alcoholismo</vt:lpstr>
      <vt:lpstr>Tipología de Cloninger</vt:lpstr>
      <vt:lpstr>Alcoholismo tipo 1 </vt:lpstr>
      <vt:lpstr>Alcoholismo tipo 2 </vt:lpstr>
      <vt:lpstr>El déficit en 5-HIAA se correlaciona con:</vt:lpstr>
      <vt:lpstr>Socialización reducida</vt:lpstr>
      <vt:lpstr>Impulsividad </vt:lpstr>
      <vt:lpstr>Migración temprana</vt:lpstr>
      <vt:lpstr>Agresividad </vt:lpstr>
      <vt:lpstr>Éxito reproductivo</vt:lpstr>
      <vt:lpstr>Implicaciones terapéuticas</vt:lpstr>
      <vt:lpstr>Conclusiones</vt:lpstr>
      <vt:lpstr>Gracias por vuestra atención</vt:lpstr>
    </vt:vector>
  </TitlesOfParts>
  <Company>MORA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PERSPECTIVAS EVOLUCIONISTAS EN DROGODEPENDENCIAS</dc:title>
  <dc:creator>RAFAEL</dc:creator>
  <cp:lastModifiedBy>User</cp:lastModifiedBy>
  <cp:revision>117</cp:revision>
  <dcterms:created xsi:type="dcterms:W3CDTF">2005-11-18T22:48:06Z</dcterms:created>
  <dcterms:modified xsi:type="dcterms:W3CDTF">2012-09-30T03:24:43Z</dcterms:modified>
</cp:coreProperties>
</file>